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56" r:id="rId2"/>
    <p:sldId id="262" r:id="rId3"/>
    <p:sldId id="263" r:id="rId4"/>
    <p:sldId id="274" r:id="rId5"/>
    <p:sldId id="264" r:id="rId6"/>
    <p:sldId id="259" r:id="rId7"/>
    <p:sldId id="260" r:id="rId8"/>
    <p:sldId id="258" r:id="rId9"/>
    <p:sldId id="261" r:id="rId10"/>
    <p:sldId id="257" r:id="rId11"/>
    <p:sldId id="275" r:id="rId12"/>
    <p:sldId id="265" r:id="rId13"/>
    <p:sldId id="276" r:id="rId14"/>
    <p:sldId id="277" r:id="rId15"/>
    <p:sldId id="266" r:id="rId16"/>
    <p:sldId id="278" r:id="rId17"/>
    <p:sldId id="267" r:id="rId18"/>
    <p:sldId id="279" r:id="rId19"/>
    <p:sldId id="286" r:id="rId20"/>
    <p:sldId id="268" r:id="rId21"/>
    <p:sldId id="287" r:id="rId22"/>
    <p:sldId id="288" r:id="rId23"/>
    <p:sldId id="289" r:id="rId24"/>
    <p:sldId id="269" r:id="rId25"/>
    <p:sldId id="290" r:id="rId26"/>
    <p:sldId id="285" r:id="rId27"/>
    <p:sldId id="270" r:id="rId28"/>
    <p:sldId id="291" r:id="rId29"/>
    <p:sldId id="271" r:id="rId30"/>
    <p:sldId id="284" r:id="rId31"/>
    <p:sldId id="292" r:id="rId32"/>
    <p:sldId id="293" r:id="rId33"/>
    <p:sldId id="295" r:id="rId34"/>
    <p:sldId id="281" r:id="rId35"/>
    <p:sldId id="283" r:id="rId36"/>
    <p:sldId id="282" r:id="rId37"/>
    <p:sldId id="272" r:id="rId38"/>
    <p:sldId id="296" r:id="rId39"/>
    <p:sldId id="301" r:id="rId40"/>
    <p:sldId id="302" r:id="rId41"/>
    <p:sldId id="303" r:id="rId42"/>
    <p:sldId id="297" r:id="rId43"/>
    <p:sldId id="298" r:id="rId44"/>
    <p:sldId id="273" r:id="rId45"/>
    <p:sldId id="299" r:id="rId46"/>
    <p:sldId id="280" r:id="rId47"/>
    <p:sldId id="304" r:id="rId48"/>
    <p:sldId id="300"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CC214A-3D1E-40ED-867B-390EA607A730}" type="datetimeFigureOut">
              <a:rPr lang="en-GB" smtClean="0"/>
              <a:pPr/>
              <a:t>12/07/2015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25188-E33A-430C-B95C-2A283D2374FF}" type="slidenum">
              <a:rPr lang="en-GB" smtClean="0"/>
              <a:pPr/>
              <a:t>‹#›</a:t>
            </a:fld>
            <a:endParaRPr lang="en-GB"/>
          </a:p>
        </p:txBody>
      </p:sp>
    </p:spTree>
    <p:extLst>
      <p:ext uri="{BB962C8B-B14F-4D97-AF65-F5344CB8AC3E}">
        <p14:creationId xmlns:p14="http://schemas.microsoft.com/office/powerpoint/2010/main" val="4286403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E1E9C5-21A8-400A-BDF4-A320DE6817E0}" type="slidenum">
              <a:rPr lang="en-US"/>
              <a:pPr/>
              <a:t>10</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BFC42E8-56B9-4539-A9C6-593CED3A17E7}" type="datetimeFigureOut">
              <a:rPr lang="en-GB" smtClean="0"/>
              <a:pPr/>
              <a:t>12/07/2015</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5E42FDBA-E662-4C6F-B3A4-34D8AD647575}"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BFC42E8-56B9-4539-A9C6-593CED3A17E7}" type="datetimeFigureOut">
              <a:rPr lang="en-GB" smtClean="0"/>
              <a:pPr/>
              <a:t>12/07/2015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2FDBA-E662-4C6F-B3A4-34D8AD64757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BFC42E8-56B9-4539-A9C6-593CED3A17E7}" type="datetimeFigureOut">
              <a:rPr lang="en-GB" smtClean="0"/>
              <a:pPr/>
              <a:t>12/07/2015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2FDBA-E662-4C6F-B3A4-34D8AD647575}"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BFC42E8-56B9-4539-A9C6-593CED3A17E7}" type="datetimeFigureOut">
              <a:rPr lang="en-GB" smtClean="0"/>
              <a:pPr/>
              <a:t>12/07/2015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2FDBA-E662-4C6F-B3A4-34D8AD647575}"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BFC42E8-56B9-4539-A9C6-593CED3A17E7}" type="datetimeFigureOut">
              <a:rPr lang="en-GB" smtClean="0"/>
              <a:pPr/>
              <a:t>12/07/2015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2FDBA-E662-4C6F-B3A4-34D8AD647575}"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BFC42E8-56B9-4539-A9C6-593CED3A17E7}" type="datetimeFigureOut">
              <a:rPr lang="en-GB" smtClean="0"/>
              <a:pPr/>
              <a:t>12/07/2015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42FDBA-E662-4C6F-B3A4-34D8AD64757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BFC42E8-56B9-4539-A9C6-593CED3A17E7}" type="datetimeFigureOut">
              <a:rPr lang="en-GB" smtClean="0"/>
              <a:pPr/>
              <a:t>12/07/2015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E42FDBA-E662-4C6F-B3A4-34D8AD64757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BFC42E8-56B9-4539-A9C6-593CED3A17E7}" type="datetimeFigureOut">
              <a:rPr lang="en-GB" smtClean="0"/>
              <a:pPr/>
              <a:t>12/07/2015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E42FDBA-E662-4C6F-B3A4-34D8AD64757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FC42E8-56B9-4539-A9C6-593CED3A17E7}" type="datetimeFigureOut">
              <a:rPr lang="en-GB" smtClean="0"/>
              <a:pPr/>
              <a:t>12/07/2015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E42FDBA-E662-4C6F-B3A4-34D8AD64757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BFC42E8-56B9-4539-A9C6-593CED3A17E7}" type="datetimeFigureOut">
              <a:rPr lang="en-GB" smtClean="0"/>
              <a:pPr/>
              <a:t>12/07/2015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42FDBA-E662-4C6F-B3A4-34D8AD64757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BFC42E8-56B9-4539-A9C6-593CED3A17E7}" type="datetimeFigureOut">
              <a:rPr lang="en-GB" smtClean="0"/>
              <a:pPr/>
              <a:t>12/07/2015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5E42FDBA-E662-4C6F-B3A4-34D8AD647575}"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BFC42E8-56B9-4539-A9C6-593CED3A17E7}" type="datetimeFigureOut">
              <a:rPr lang="en-GB" smtClean="0"/>
              <a:pPr/>
              <a:t>12/07/2015</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E42FDBA-E662-4C6F-B3A4-34D8AD647575}" type="slidenum">
              <a:rPr lang="en-GB" smtClean="0"/>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png"/><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t>مبانی انجیل</a:t>
            </a:r>
            <a:r>
              <a:rPr lang="en-GB" b="1" dirty="0" smtClean="0"/>
              <a:t/>
            </a:r>
            <a:br>
              <a:rPr lang="en-GB" b="1" dirty="0" smtClean="0"/>
            </a:br>
            <a:r>
              <a:rPr lang="fa-IR" b="1" dirty="0" smtClean="0"/>
              <a:t>مطاعه درس 11: زندگی در مسیح</a:t>
            </a:r>
            <a:endParaRPr lang="en-GB" dirty="0"/>
          </a:p>
        </p:txBody>
      </p:sp>
      <p:sp>
        <p:nvSpPr>
          <p:cNvPr id="3" name="Subtitle 2"/>
          <p:cNvSpPr>
            <a:spLocks noGrp="1"/>
          </p:cNvSpPr>
          <p:nvPr>
            <p:ph type="subTitle" idx="1"/>
          </p:nvPr>
        </p:nvSpPr>
        <p:spPr/>
        <p:txBody>
          <a:bodyPr>
            <a:normAutofit/>
          </a:bodyPr>
          <a:lstStyle/>
          <a:p>
            <a:r>
              <a:rPr lang="en-GB" sz="1050" dirty="0" smtClean="0"/>
              <a:t>www.biblebasicsonline.com</a:t>
            </a:r>
          </a:p>
          <a:p>
            <a:r>
              <a:rPr lang="en-GB" sz="1050" dirty="0" smtClean="0"/>
              <a:t>www.carelinks.net</a:t>
            </a:r>
          </a:p>
          <a:p>
            <a:r>
              <a:rPr lang="en-GB" sz="1050" dirty="0" smtClean="0"/>
              <a:t>Email: info@carelinks.net</a:t>
            </a:r>
            <a:endParaRPr lang="en-GB" sz="1050" dirty="0"/>
          </a:p>
        </p:txBody>
      </p:sp>
      <p:pic>
        <p:nvPicPr>
          <p:cNvPr id="3074" name="Picture 2" descr="C:\Users\Dr. Roxana\Downloads\pc44d1a909dbbc59311763e48bcf401157_973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573016"/>
            <a:ext cx="3816424" cy="30243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609600" y="0"/>
            <a:ext cx="8178800" cy="4686300"/>
          </a:xfrm>
        </p:spPr>
        <p:txBody>
          <a:bodyPr/>
          <a:lstStyle/>
          <a:p>
            <a:pPr algn="ctr">
              <a:buFont typeface="Wingdings" pitchFamily="2" charset="2"/>
              <a:buNone/>
            </a:pPr>
            <a:endParaRPr lang="en-US" sz="4400" b="1" dirty="0"/>
          </a:p>
          <a:p>
            <a:pPr algn="ctr">
              <a:buFont typeface="Wingdings" pitchFamily="2" charset="2"/>
              <a:buNone/>
            </a:pPr>
            <a:r>
              <a:rPr lang="fa-IR" sz="4400" b="1" dirty="0" smtClean="0">
                <a:solidFill>
                  <a:srgbClr val="000099"/>
                </a:solidFill>
                <a:effectLst>
                  <a:outerShdw blurRad="38100" dist="38100" dir="2700000" algn="tl">
                    <a:srgbClr val="FFFFFF"/>
                  </a:outerShdw>
                </a:effectLst>
              </a:rPr>
              <a:t>وظیفه شناسی اعتراض به سرویس نظامی و میهن پرستی</a:t>
            </a:r>
            <a:endParaRPr lang="en-US" sz="4400" b="1" dirty="0">
              <a:solidFill>
                <a:srgbClr val="000099"/>
              </a:solidFill>
              <a:effectLst>
                <a:outerShdw blurRad="38100" dist="38100" dir="2700000" algn="tl">
                  <a:srgbClr val="FFFFFF"/>
                </a:outerShdw>
              </a:effectLst>
            </a:endParaRPr>
          </a:p>
          <a:p>
            <a:pPr>
              <a:buFont typeface="Wingdings" pitchFamily="2" charset="2"/>
              <a:buNone/>
            </a:pPr>
            <a:endParaRPr lang="en-US" b="1" dirty="0"/>
          </a:p>
          <a:p>
            <a:pPr algn="ctr">
              <a:buFont typeface="Wingdings" pitchFamily="2" charset="2"/>
              <a:buNone/>
            </a:pPr>
            <a:endParaRPr lang="en-US" sz="4400" b="1" dirty="0">
              <a:solidFill>
                <a:srgbClr val="000099"/>
              </a:solidFill>
              <a:effectLst>
                <a:outerShdw blurRad="38100" dist="38100" dir="2700000" algn="tl">
                  <a:srgbClr val="FFFFFF"/>
                </a:outerShdw>
              </a:effectLst>
            </a:endParaRPr>
          </a:p>
        </p:txBody>
      </p:sp>
      <p:graphicFrame>
        <p:nvGraphicFramePr>
          <p:cNvPr id="5124" name="Object 4"/>
          <p:cNvGraphicFramePr>
            <a:graphicFrameLocks noChangeAspect="1"/>
          </p:cNvGraphicFramePr>
          <p:nvPr/>
        </p:nvGraphicFramePr>
        <p:xfrm>
          <a:off x="0" y="2895600"/>
          <a:ext cx="9144000" cy="4267200"/>
        </p:xfrm>
        <a:graphic>
          <a:graphicData uri="http://schemas.openxmlformats.org/presentationml/2006/ole">
            <mc:AlternateContent xmlns:mc="http://schemas.openxmlformats.org/markup-compatibility/2006">
              <mc:Choice xmlns:v="urn:schemas-microsoft-com:vml" Requires="v">
                <p:oleObj spid="_x0000_s1077" name="Photo Editor Photo" r:id="rId4" imgW="11266667" imgH="8266667" progId="">
                  <p:embed/>
                </p:oleObj>
              </mc:Choice>
              <mc:Fallback>
                <p:oleObj name="Photo Editor Photo" r:id="rId4" imgW="11266667" imgH="8266667"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895600"/>
                        <a:ext cx="9144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bg1"/>
                </a:solidFill>
              </a:rPr>
              <a:t>.</a:t>
            </a:r>
            <a:endParaRPr lang="en-GB" dirty="0">
              <a:solidFill>
                <a:schemeClr val="bg1"/>
              </a:solidFill>
            </a:endParaRPr>
          </a:p>
        </p:txBody>
      </p:sp>
      <p:sp>
        <p:nvSpPr>
          <p:cNvPr id="3" name="Content Placeholder 2"/>
          <p:cNvSpPr>
            <a:spLocks noGrp="1"/>
          </p:cNvSpPr>
          <p:nvPr>
            <p:ph idx="1"/>
          </p:nvPr>
        </p:nvSpPr>
        <p:spPr/>
        <p:txBody>
          <a:bodyPr/>
          <a:lstStyle/>
          <a:p>
            <a:pPr algn="r" rtl="1"/>
            <a:r>
              <a:rPr lang="fa-IR" dirty="0" smtClean="0"/>
              <a:t>همه کسانی که گرفته بودند شمشیر خواهند هلاک شوند به واسطه شمشیر</a:t>
            </a:r>
            <a:r>
              <a:rPr lang="en-GB" dirty="0" smtClean="0"/>
              <a:t>(Mt. 26:52). </a:t>
            </a:r>
            <a:endParaRPr lang="fa-IR" dirty="0" smtClean="0"/>
          </a:p>
          <a:p>
            <a:pPr algn="r" rtl="1"/>
            <a:r>
              <a:rPr lang="fa-IR" dirty="0" smtClean="0"/>
              <a:t>خواه این است درستی دیدن از خداوند شنیدن به شما بیشتر نسبت به خداوند ، دادگاهی شما</a:t>
            </a:r>
            <a:r>
              <a:rPr lang="en-GB" dirty="0" smtClean="0"/>
              <a:t>(Acts 4:17-20; 5:28,29). </a:t>
            </a:r>
          </a:p>
          <a:p>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11-2-2. دیپلوماسی</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7480" y="2726277"/>
            <a:ext cx="3749040" cy="2807208"/>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چرا من رای ندهم</a:t>
            </a:r>
            <a:endParaRPr lang="en-GB" dirty="0"/>
          </a:p>
        </p:txBody>
      </p:sp>
      <p:sp>
        <p:nvSpPr>
          <p:cNvPr id="3" name="Content Placeholder 2"/>
          <p:cNvSpPr>
            <a:spLocks noGrp="1"/>
          </p:cNvSpPr>
          <p:nvPr>
            <p:ph idx="1"/>
          </p:nvPr>
        </p:nvSpPr>
        <p:spPr/>
        <p:txBody>
          <a:bodyPr/>
          <a:lstStyle/>
          <a:p>
            <a:pPr algn="r" rtl="1"/>
            <a:r>
              <a:rPr lang="fa-IR" dirty="0" smtClean="0"/>
              <a:t>راهی از انسانها هستی است نه در کنترل اینان...انها... نمی خواهند هدایت اینان در مرحله ها.(</a:t>
            </a:r>
            <a:r>
              <a:rPr lang="en-US" dirty="0" err="1" smtClean="0"/>
              <a:t>jer</a:t>
            </a:r>
            <a:r>
              <a:rPr lang="en-US" dirty="0" smtClean="0"/>
              <a:t> 10:23  NRSV</a:t>
            </a:r>
            <a:r>
              <a:rPr lang="fa-IR" dirty="0" smtClean="0"/>
              <a:t>)</a:t>
            </a:r>
          </a:p>
          <a:p>
            <a:pPr algn="r" rtl="1"/>
            <a:r>
              <a:rPr lang="fa-IR" dirty="0" smtClean="0"/>
              <a:t>باید حکمی بالاتر در پادشاهی از انسان ، و گرفته شده این به هر کسی که انتخاب کرده (</a:t>
            </a:r>
            <a:r>
              <a:rPr lang="en-US" dirty="0" err="1" smtClean="0"/>
              <a:t>dan</a:t>
            </a:r>
            <a:r>
              <a:rPr lang="en-US" dirty="0" smtClean="0"/>
              <a:t> 4:32</a:t>
            </a:r>
            <a:r>
              <a:rPr lang="fa-IR" dirty="0" smtClean="0"/>
              <a:t>)</a:t>
            </a:r>
          </a:p>
          <a:p>
            <a:pPr algn="r" rtl="1"/>
            <a:r>
              <a:rPr lang="fa-IR" dirty="0" smtClean="0"/>
              <a:t>خداوند است بزرگ ترین قدرت است در بالای فراز اولین ها عرضه کرده حکومت ها (</a:t>
            </a:r>
            <a:r>
              <a:rPr lang="en-US" dirty="0" smtClean="0"/>
              <a:t> </a:t>
            </a:r>
            <a:r>
              <a:rPr lang="en-US" dirty="0" err="1" smtClean="0"/>
              <a:t>ecc</a:t>
            </a:r>
            <a:r>
              <a:rPr lang="en-US" dirty="0" smtClean="0"/>
              <a:t> 5:8 NIV</a:t>
            </a:r>
            <a:r>
              <a:rPr lang="fa-IR" dirty="0" smtClean="0"/>
              <a:t>)</a:t>
            </a: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bg1"/>
                </a:solidFill>
              </a:rPr>
              <a:t>.</a:t>
            </a:r>
            <a:endParaRPr lang="en-GB" dirty="0">
              <a:solidFill>
                <a:schemeClr val="bg1"/>
              </a:solidFill>
            </a:endParaRPr>
          </a:p>
        </p:txBody>
      </p:sp>
      <p:sp>
        <p:nvSpPr>
          <p:cNvPr id="3" name="Content Placeholder 2"/>
          <p:cNvSpPr>
            <a:spLocks noGrp="1"/>
          </p:cNvSpPr>
          <p:nvPr>
            <p:ph idx="1"/>
          </p:nvPr>
        </p:nvSpPr>
        <p:spPr/>
        <p:txBody>
          <a:bodyPr/>
          <a:lstStyle/>
          <a:p>
            <a:pPr algn="r" rtl="1"/>
            <a:r>
              <a:rPr lang="fa-IR" dirty="0" smtClean="0"/>
              <a:t>اجازه </a:t>
            </a:r>
            <a:r>
              <a:rPr lang="fa-IR" dirty="0"/>
              <a:t>دهید هر کس بود موضوع را به مقامات حاکم ... مقامات که وجود داشته باشد از طرف خدا منصوب ... برای به خاطر این شما همچنین پرداخت مالیات ... ارائه به همین دلیل به همه به دلیل خود: مالیات به آنها مالیات به علت .. . افتخار به چه کسی افتخار "</a:t>
            </a:r>
            <a:r>
              <a:rPr lang="fa-IR" dirty="0" smtClean="0"/>
              <a:t>است</a:t>
            </a:r>
            <a:r>
              <a:rPr lang="en-GB" dirty="0" smtClean="0"/>
              <a:t>(Rom</a:t>
            </a:r>
            <a:r>
              <a:rPr lang="en-GB" dirty="0"/>
              <a:t>. 13:1-7).</a:t>
            </a:r>
            <a:endParaRPr lang="en-GB" dirty="0" smtClean="0"/>
          </a:p>
          <a:p>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smtClean="0"/>
              <a:t>11-2-3. اذت های دنیوی</a:t>
            </a:r>
            <a:r>
              <a:rPr lang="en-GB" dirty="0"/>
              <a:t/>
            </a:r>
            <a:br>
              <a:rPr lang="en-GB" dirty="0"/>
            </a:b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9362" y="2701131"/>
            <a:ext cx="4105275" cy="28575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bg1"/>
                </a:solidFill>
              </a:rPr>
              <a:t>.</a:t>
            </a:r>
            <a:endParaRPr lang="en-GB" dirty="0">
              <a:solidFill>
                <a:schemeClr val="bg1"/>
              </a:solidFill>
            </a:endParaRPr>
          </a:p>
        </p:txBody>
      </p:sp>
      <p:sp>
        <p:nvSpPr>
          <p:cNvPr id="3" name="Content Placeholder 2"/>
          <p:cNvSpPr>
            <a:spLocks noGrp="1"/>
          </p:cNvSpPr>
          <p:nvPr>
            <p:ph idx="1"/>
          </p:nvPr>
        </p:nvSpPr>
        <p:spPr/>
        <p:txBody>
          <a:bodyPr>
            <a:normAutofit/>
          </a:bodyPr>
          <a:lstStyle/>
          <a:p>
            <a:pPr algn="r" rtl="1"/>
            <a:r>
              <a:rPr lang="fa-IR" dirty="0"/>
              <a:t>"طبیعت گناه آلود می خواهد چه خلاف روح است و روح چه خلاف است به طبیعت گناه آلود</a:t>
            </a:r>
            <a:r>
              <a:rPr lang="fa-IR" dirty="0" smtClean="0"/>
              <a:t>"</a:t>
            </a:r>
            <a:r>
              <a:rPr lang="en-GB" dirty="0"/>
              <a:t> (Gal. 5:17 NIV</a:t>
            </a:r>
            <a:r>
              <a:rPr lang="en-GB" dirty="0" smtClean="0"/>
              <a:t>).</a:t>
            </a:r>
          </a:p>
          <a:p>
            <a:pPr algn="r" rtl="1"/>
            <a:r>
              <a:rPr lang="fa-IR" dirty="0" smtClean="0"/>
              <a:t>جهان </a:t>
            </a:r>
            <a:r>
              <a:rPr lang="fa-IR" dirty="0"/>
              <a:t>در اطراف ساختار "هوس از انسان گناهکار، شهوت از چشمان او و مباهات از آنچه او می کند و</a:t>
            </a:r>
            <a:r>
              <a:rPr lang="fa-IR" dirty="0" smtClean="0"/>
              <a:t>"</a:t>
            </a:r>
            <a:r>
              <a:rPr lang="en-GB" dirty="0"/>
              <a:t> (1 Jn. 2:16 NIV).</a:t>
            </a:r>
            <a:endParaRPr lang="en-GB" dirty="0" smtClean="0"/>
          </a:p>
          <a:p>
            <a:pPr algn="r" rtl="1"/>
            <a:r>
              <a:rPr lang="fa-IR" dirty="0" smtClean="0"/>
              <a:t>هر </a:t>
            </a:r>
            <a:r>
              <a:rPr lang="fa-IR" dirty="0"/>
              <a:t>کس می خواهد در نتیجه به یک دوست جهان خود را دشمن خدا می سازد"</a:t>
            </a:r>
            <a:r>
              <a:rPr lang="en-GB" dirty="0"/>
              <a:t> (James 4:4).</a:t>
            </a:r>
            <a:r>
              <a:rPr lang="fa-IR" dirty="0"/>
              <a:t> </a:t>
            </a:r>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772816"/>
            <a:ext cx="8229600" cy="1143000"/>
          </a:xfrm>
        </p:spPr>
        <p:txBody>
          <a:bodyPr>
            <a:normAutofit fontScale="90000"/>
          </a:bodyPr>
          <a:lstStyle/>
          <a:p>
            <a:pPr algn="ctr"/>
            <a:r>
              <a:rPr lang="fa-IR" dirty="0" smtClean="0"/>
              <a:t>11-3. زندگی عملی عیسی</a:t>
            </a:r>
            <a:r>
              <a:rPr lang="en-GB" dirty="0" smtClean="0"/>
              <a:t>     </a:t>
            </a:r>
            <a:r>
              <a:rPr lang="fa-IR" dirty="0" smtClean="0"/>
              <a:t/>
            </a:r>
            <a:br>
              <a:rPr lang="fa-IR" dirty="0" smtClean="0"/>
            </a:br>
            <a:r>
              <a:rPr lang="fa-IR" dirty="0" smtClean="0"/>
              <a:t>11-3-1. مبانی انجیل</a:t>
            </a:r>
            <a:r>
              <a:rPr lang="en-GB" dirty="0"/>
              <a:t/>
            </a:r>
            <a:br>
              <a:rPr lang="en-GB" dirty="0"/>
            </a:b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9000" y="3191669"/>
            <a:ext cx="2286000" cy="1876425"/>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DSC00016.JPG"/>
          <p:cNvPicPr>
            <a:picLocks noGrp="1" noChangeAspect="1"/>
          </p:cNvPicPr>
          <p:nvPr>
            <p:ph type="pic" idx="4294967295"/>
          </p:nvPr>
        </p:nvPicPr>
        <p:blipFill>
          <a:blip r:embed="rId2" cstate="print"/>
          <a:srcRect l="5942" r="5942"/>
          <a:stretch>
            <a:fillRect/>
          </a:stretch>
        </p:blipFill>
        <p:spPr>
          <a:xfrm rot="1001877">
            <a:off x="2051720" y="1412776"/>
            <a:ext cx="4618037" cy="393065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bg1"/>
                </a:solidFill>
              </a:rPr>
              <a:t>.</a:t>
            </a:r>
            <a:endParaRPr lang="en-GB" dirty="0">
              <a:solidFill>
                <a:schemeClr val="bg1"/>
              </a:solidFill>
            </a:endParaRPr>
          </a:p>
        </p:txBody>
      </p:sp>
      <p:sp>
        <p:nvSpPr>
          <p:cNvPr id="3" name="Content Placeholder 2"/>
          <p:cNvSpPr>
            <a:spLocks noGrp="1"/>
          </p:cNvSpPr>
          <p:nvPr>
            <p:ph idx="1"/>
          </p:nvPr>
        </p:nvSpPr>
        <p:spPr/>
        <p:txBody>
          <a:bodyPr>
            <a:normAutofit/>
          </a:bodyPr>
          <a:lstStyle/>
          <a:p>
            <a:pPr algn="r" rtl="1"/>
            <a:r>
              <a:rPr lang="fa-IR" dirty="0" smtClean="0"/>
              <a:t>آن </a:t>
            </a:r>
            <a:r>
              <a:rPr lang="fa-IR" dirty="0"/>
              <a:t>را از طریق کلام خدا جاودانه در ما که ما را ثمر معنوی </a:t>
            </a:r>
            <a:r>
              <a:rPr lang="fa-IR" dirty="0" smtClean="0"/>
              <a:t>است.</a:t>
            </a:r>
            <a:r>
              <a:rPr lang="en-GB" dirty="0"/>
              <a:t> (Jn. 15:7,8). </a:t>
            </a:r>
            <a:endParaRPr lang="en-GB" dirty="0" smtClean="0"/>
          </a:p>
          <a:p>
            <a:pPr algn="r" rtl="1"/>
            <a:r>
              <a:rPr lang="fa-IR" dirty="0"/>
              <a:t>کلام خدا است مانند ترنجبین در بیابان (یوحنا 6.) - به عنوان خوانده شده روزانه برای قدرت در سفر بیابان</a:t>
            </a:r>
          </a:p>
          <a:p>
            <a:pPr algn="r" rtl="1"/>
            <a:r>
              <a:rPr lang="fa-IR" dirty="0"/>
              <a:t>: "... من کلمات از دهان خود را بیش از مواد غذایی لازم من ارزشمند اند" احساس </a:t>
            </a:r>
            <a:r>
              <a:rPr lang="fa-IR" dirty="0" smtClean="0"/>
              <a:t>بود (</a:t>
            </a:r>
            <a:r>
              <a:rPr lang="en-US" dirty="0" smtClean="0"/>
              <a:t>job</a:t>
            </a:r>
            <a:r>
              <a:rPr lang="fa-IR" dirty="0" smtClean="0"/>
              <a:t> </a:t>
            </a:r>
            <a:r>
              <a:rPr lang="fa-IR" dirty="0"/>
              <a:t>23:12).</a:t>
            </a:r>
          </a:p>
          <a:p>
            <a:pPr algn="r" rtl="1"/>
            <a:r>
              <a:rPr lang="fa-IR" dirty="0"/>
              <a:t>"سخنان شما، پیدا شد و من آنها را می خوردند و حرف خود را به من شادی و شادی قلب من بود" (</a:t>
            </a:r>
            <a:r>
              <a:rPr lang="en-GB" dirty="0"/>
              <a:t>JER. 15:16).</a:t>
            </a:r>
          </a:p>
          <a:p>
            <a:pPr algn="r" rtl="1"/>
            <a:r>
              <a:rPr lang="fa-IR" dirty="0"/>
              <a:t>دعا کنید قبل از خواندن: «چشمان مرا بگشا، ممکن است که من همه چیز شگرف از شریعت تو نگاه </a:t>
            </a:r>
            <a:r>
              <a:rPr lang="fa-IR" dirty="0" smtClean="0"/>
              <a:t>کنم </a:t>
            </a:r>
            <a:r>
              <a:rPr lang="fa-IR" dirty="0"/>
              <a:t>به" </a:t>
            </a:r>
            <a:r>
              <a:rPr lang="en-GB" dirty="0" smtClean="0"/>
              <a:t>PS </a:t>
            </a:r>
            <a:r>
              <a:rPr lang="en-GB" dirty="0"/>
              <a:t>119: 18</a:t>
            </a:r>
            <a:r>
              <a:rPr lang="en-GB" dirty="0" smtClean="0"/>
              <a:t>).</a:t>
            </a:r>
            <a:r>
              <a:rPr lang="fa-IR" dirty="0" smtClean="0"/>
              <a:t>)</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68760"/>
            <a:ext cx="8229600" cy="780696"/>
          </a:xfrm>
        </p:spPr>
        <p:txBody>
          <a:bodyPr>
            <a:normAutofit fontScale="90000"/>
          </a:bodyPr>
          <a:lstStyle/>
          <a:p>
            <a:pPr algn="ctr"/>
            <a:r>
              <a:rPr lang="fa-IR" dirty="0" smtClean="0"/>
              <a:t>11-1. معرفی</a:t>
            </a:r>
            <a:r>
              <a:rPr lang="en-GB" dirty="0"/>
              <a:t/>
            </a:r>
            <a:br>
              <a:rPr lang="en-GB" dirty="0"/>
            </a:br>
            <a:endParaRPr lang="en-GB" dirty="0"/>
          </a:p>
        </p:txBody>
      </p:sp>
      <p:sp>
        <p:nvSpPr>
          <p:cNvPr id="3" name="Content Placeholder 2"/>
          <p:cNvSpPr>
            <a:spLocks noGrp="1"/>
          </p:cNvSpPr>
          <p:nvPr>
            <p:ph idx="1"/>
          </p:nvPr>
        </p:nvSpPr>
        <p:spPr/>
        <p:txBody>
          <a:bodyPr/>
          <a:lstStyle/>
          <a:p>
            <a:pPr algn="r" rtl="1"/>
            <a:r>
              <a:rPr lang="fa-IR" dirty="0" smtClean="0"/>
              <a:t>سپس اگر شما بودید برگشتید به همراه مسیح ( در غسل تعمید) جستجو کردید اینان چیزهایی که هر چند هستند در بالا، جایی که مسیح است، نشسته سمت راست خداوند . شما فکر می کنید نشسته بر چیزی در بالای نه بر چیزی بر زمین. برای شما مرد. از این رو تحمل به مرگ ... زنا کاریف نجس، طمعکاری.(</a:t>
            </a:r>
            <a:r>
              <a:rPr lang="en-US" dirty="0" smtClean="0"/>
              <a:t> col 3:1-5</a:t>
            </a:r>
            <a:r>
              <a:rPr lang="fa-IR" dirty="0" smtClean="0"/>
              <a:t>)</a:t>
            </a: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24744"/>
            <a:ext cx="8229600" cy="1143000"/>
          </a:xfrm>
        </p:spPr>
        <p:txBody>
          <a:bodyPr>
            <a:normAutofit/>
          </a:bodyPr>
          <a:lstStyle/>
          <a:p>
            <a:pPr algn="ctr"/>
            <a:r>
              <a:rPr lang="fa-IR" dirty="0" smtClean="0"/>
              <a:t>11-3-2. دعا</a:t>
            </a:r>
            <a:endParaRPr lang="en-GB" dirty="0"/>
          </a:p>
        </p:txBody>
      </p:sp>
      <p:pic>
        <p:nvPicPr>
          <p:cNvPr id="4" name="Content Placeholder 3" descr="prayer.JPG"/>
          <p:cNvPicPr>
            <a:picLocks noGrp="1" noChangeAspect="1"/>
          </p:cNvPicPr>
          <p:nvPr>
            <p:ph idx="1"/>
          </p:nvPr>
        </p:nvPicPr>
        <p:blipFill>
          <a:blip r:embed="rId2" cstate="print"/>
          <a:stretch>
            <a:fillRect/>
          </a:stretch>
        </p:blipFill>
        <p:spPr>
          <a:xfrm>
            <a:off x="3086100" y="2934494"/>
            <a:ext cx="2971800" cy="2390775"/>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bg1"/>
                </a:solidFill>
              </a:rPr>
              <a:t>.</a:t>
            </a:r>
            <a:endParaRPr lang="en-GB" dirty="0">
              <a:solidFill>
                <a:schemeClr val="bg1"/>
              </a:solidFill>
            </a:endParaRPr>
          </a:p>
        </p:txBody>
      </p:sp>
      <p:sp>
        <p:nvSpPr>
          <p:cNvPr id="3" name="Content Placeholder 2"/>
          <p:cNvSpPr>
            <a:spLocks noGrp="1"/>
          </p:cNvSpPr>
          <p:nvPr>
            <p:ph idx="1"/>
          </p:nvPr>
        </p:nvSpPr>
        <p:spPr/>
        <p:txBody>
          <a:bodyPr/>
          <a:lstStyle/>
          <a:p>
            <a:pPr algn="r" rtl="1"/>
            <a:r>
              <a:rPr lang="fa-IR" dirty="0"/>
              <a:t>"برای ما یک کشیش بالا که قادر به همدردی با نقاط ضعف ما را نداشته باشند، اما </a:t>
            </a:r>
            <a:r>
              <a:rPr lang="fa-IR" dirty="0" smtClean="0"/>
              <a:t>کسی </a:t>
            </a:r>
            <a:r>
              <a:rPr lang="fa-IR" dirty="0"/>
              <a:t>است که شده است در هر راه وسوسه، فقط به عنوان ما - هنوز بدون گناه بود. اجازه بدهید به ما پس از آن نزدیک به تاج و تخت از فضل با اعتماد به نفس، به طوری که ما رحمت بیابیم و فیضی به ما در زمان ما از نیاز به کمک "(عبرانیان 4: 15،16 </a:t>
            </a:r>
            <a:r>
              <a:rPr lang="en-GB" dirty="0" smtClean="0"/>
              <a:t>NIV</a:t>
            </a:r>
            <a:r>
              <a:rPr lang="en-US" dirty="0" smtClean="0"/>
              <a:t>(</a:t>
            </a:r>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a:t>
            </a:r>
            <a:endParaRPr lang="en-GB" dirty="0">
              <a:solidFill>
                <a:schemeClr val="bg1"/>
              </a:solidFill>
            </a:endParaRPr>
          </a:p>
        </p:txBody>
      </p:sp>
      <p:sp>
        <p:nvSpPr>
          <p:cNvPr id="3" name="Content Placeholder 2"/>
          <p:cNvSpPr>
            <a:spLocks noGrp="1"/>
          </p:cNvSpPr>
          <p:nvPr>
            <p:ph idx="1"/>
          </p:nvPr>
        </p:nvSpPr>
        <p:spPr/>
        <p:txBody>
          <a:bodyPr/>
          <a:lstStyle/>
          <a:p>
            <a:pPr algn="r" rtl="1"/>
            <a:r>
              <a:rPr lang="fa-IR" dirty="0" smtClean="0"/>
              <a:t>"... </a:t>
            </a:r>
            <a:r>
              <a:rPr lang="fa-IR" dirty="0"/>
              <a:t>در هر چیز (هیچ چیز بیش از حد کوچک است که در مورد دعا) دعا ... با شکرگزاری، اجازه دهید درخواست های شما بود ساخته شده به خدا. و صلح از خدا، که منجر به برتری همه فهم، خواهد قلب و ذهن خود را محافظت </a:t>
            </a:r>
            <a:r>
              <a:rPr lang="fa-IR" dirty="0" smtClean="0"/>
              <a:t>"</a:t>
            </a:r>
            <a:r>
              <a:rPr lang="en-GB" dirty="0"/>
              <a:t> (Phil. 4:6,7).</a:t>
            </a:r>
            <a:r>
              <a:rPr lang="fa-IR" dirty="0"/>
              <a:t> </a:t>
            </a:r>
            <a:endParaRPr lang="en-GB" dirty="0" smtClean="0"/>
          </a:p>
          <a:p>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a:t>
            </a:r>
            <a:endParaRPr lang="en-GB" dirty="0">
              <a:solidFill>
                <a:schemeClr val="bg1"/>
              </a:solidFill>
            </a:endParaRPr>
          </a:p>
        </p:txBody>
      </p:sp>
      <p:sp>
        <p:nvSpPr>
          <p:cNvPr id="3" name="Content Placeholder 2"/>
          <p:cNvSpPr>
            <a:spLocks noGrp="1"/>
          </p:cNvSpPr>
          <p:nvPr>
            <p:ph idx="1"/>
          </p:nvPr>
        </p:nvSpPr>
        <p:spPr/>
        <p:txBody>
          <a:bodyPr/>
          <a:lstStyle/>
          <a:p>
            <a:pPr algn="r" rtl="1"/>
            <a:r>
              <a:rPr lang="fa-IR" dirty="0" smtClean="0"/>
              <a:t>مطالعه </a:t>
            </a:r>
            <a:r>
              <a:rPr lang="fa-IR" dirty="0"/>
              <a:t>کتاب مقدس ما باید ما را هر دو چگونه دعا و آنچه را برای دعا، بنابراین ساخت دعاهای ما قدرتمند آموزش می دهند. بنابراین "اگر ... کلمات من جاودانه در شما، از شما آنچه مورد نظر شما، و آن را باید برای شما انجام</a:t>
            </a:r>
            <a:r>
              <a:rPr lang="fa-IR" dirty="0" smtClean="0"/>
              <a:t>"</a:t>
            </a:r>
            <a:r>
              <a:rPr lang="en-GB" dirty="0"/>
              <a:t> (Jn. 15:7).</a:t>
            </a:r>
            <a:endParaRPr lang="en-GB" dirty="0" smtClean="0"/>
          </a:p>
          <a:p>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11-3-3. موعظه ها</a:t>
            </a:r>
            <a:endParaRPr lang="en-GB" dirty="0"/>
          </a:p>
        </p:txBody>
      </p:sp>
      <p:pic>
        <p:nvPicPr>
          <p:cNvPr id="4" name="Content Placeholder 3" descr="DSC00018a.JPG"/>
          <p:cNvPicPr>
            <a:picLocks noGrp="1" noChangeAspect="1"/>
          </p:cNvPicPr>
          <p:nvPr>
            <p:ph idx="1"/>
          </p:nvPr>
        </p:nvPicPr>
        <p:blipFill>
          <a:blip r:embed="rId2" cstate="print"/>
          <a:stretch>
            <a:fillRect/>
          </a:stretch>
        </p:blipFill>
        <p:spPr>
          <a:xfrm>
            <a:off x="1645708" y="1935163"/>
            <a:ext cx="5852583" cy="4389437"/>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bg1"/>
                </a:solidFill>
              </a:rPr>
              <a:t>.</a:t>
            </a:r>
            <a:endParaRPr lang="en-GB" dirty="0">
              <a:solidFill>
                <a:schemeClr val="bg1"/>
              </a:solidFill>
            </a:endParaRPr>
          </a:p>
        </p:txBody>
      </p:sp>
      <p:sp>
        <p:nvSpPr>
          <p:cNvPr id="3" name="Content Placeholder 2"/>
          <p:cNvSpPr>
            <a:spLocks noGrp="1"/>
          </p:cNvSpPr>
          <p:nvPr>
            <p:ph idx="1"/>
          </p:nvPr>
        </p:nvSpPr>
        <p:spPr/>
        <p:txBody>
          <a:bodyPr>
            <a:normAutofit/>
          </a:bodyPr>
          <a:lstStyle/>
          <a:p>
            <a:pPr algn="r" rtl="1"/>
            <a:r>
              <a:rPr lang="fa-IR" dirty="0"/>
              <a:t>"شما نور جهان" به دلیل حال وارد شدن به مسیح، "نور جهان" غسل تعمید </a:t>
            </a:r>
            <a:r>
              <a:rPr lang="fa-IR" dirty="0" smtClean="0"/>
              <a:t>(</a:t>
            </a:r>
            <a:r>
              <a:rPr lang="en-US" dirty="0" err="1" smtClean="0"/>
              <a:t>mt</a:t>
            </a:r>
            <a:r>
              <a:rPr lang="fa-IR" dirty="0" smtClean="0"/>
              <a:t> </a:t>
            </a:r>
            <a:r>
              <a:rPr lang="fa-IR" dirty="0"/>
              <a:t>05:14؛ یوحنا 08:12).</a:t>
            </a:r>
          </a:p>
          <a:p>
            <a:pPr algn="r" rtl="1"/>
            <a:r>
              <a:rPr lang="fa-IR" dirty="0"/>
              <a:t>  </a:t>
            </a:r>
            <a:r>
              <a:rPr lang="fa-IR" dirty="0" smtClean="0"/>
              <a:t>"</a:t>
            </a:r>
            <a:r>
              <a:rPr lang="en-GB" dirty="0" smtClean="0"/>
              <a:t> </a:t>
            </a:r>
            <a:r>
              <a:rPr lang="fa-IR" dirty="0" smtClean="0"/>
              <a:t>شهری </a:t>
            </a:r>
            <a:r>
              <a:rPr lang="fa-IR" dirty="0"/>
              <a:t>است که بر روی تپه ای </a:t>
            </a:r>
            <a:r>
              <a:rPr lang="fa-IR" dirty="0" smtClean="0"/>
              <a:t>نباشد می </a:t>
            </a:r>
            <a:r>
              <a:rPr lang="fa-IR" dirty="0"/>
              <a:t>تواند مخفی شود" </a:t>
            </a:r>
            <a:r>
              <a:rPr lang="fa-IR" dirty="0" smtClean="0"/>
              <a:t>(</a:t>
            </a:r>
            <a:r>
              <a:rPr lang="en-US" dirty="0" err="1" smtClean="0"/>
              <a:t>mt</a:t>
            </a:r>
            <a:r>
              <a:rPr lang="fa-IR" dirty="0" smtClean="0"/>
              <a:t> </a:t>
            </a:r>
            <a:r>
              <a:rPr lang="fa-IR" dirty="0"/>
              <a:t>05:14).</a:t>
            </a:r>
          </a:p>
          <a:p>
            <a:pPr algn="r" rtl="1"/>
            <a:r>
              <a:rPr lang="fa-IR" dirty="0"/>
              <a:t>ما مسئولیت بزرگی </a:t>
            </a:r>
            <a:r>
              <a:rPr lang="fa-IR" dirty="0" smtClean="0"/>
              <a:t>را به عهده داشته ایم:؛ </a:t>
            </a:r>
            <a:r>
              <a:rPr lang="fa-IR" dirty="0"/>
              <a:t>(3 </a:t>
            </a:r>
            <a:r>
              <a:rPr lang="en-GB" dirty="0"/>
              <a:t>EZ 17-21.) </a:t>
            </a:r>
            <a:r>
              <a:rPr lang="fa-IR" dirty="0"/>
              <a:t>اگر مسیح می آید در طول زندگی خود "دو مرد در این زمینه باشد: یکی گرفته خواهد شد و در سمت چپ دیگر" (لوقا 17:36). این امر می تواند عجیب و غریب در واقع، اگر ما را به خانواده ما بود صحبت نکرده و همکاران در مورد دوم آینده در زمانی که این اتفاق می افتد پروردگار ما است.</a:t>
            </a:r>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SCN4626.JPG"/>
          <p:cNvPicPr>
            <a:picLocks noGrp="1" noChangeAspect="1"/>
          </p:cNvPicPr>
          <p:nvPr>
            <p:ph idx="4294967295"/>
          </p:nvPr>
        </p:nvPicPr>
        <p:blipFill>
          <a:blip r:embed="rId2" cstate="print"/>
          <a:stretch>
            <a:fillRect/>
          </a:stretch>
        </p:blipFill>
        <p:spPr>
          <a:xfrm>
            <a:off x="1475656" y="1412776"/>
            <a:ext cx="6148387" cy="4608512"/>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340768"/>
            <a:ext cx="8229600" cy="1143000"/>
          </a:xfrm>
        </p:spPr>
        <p:txBody>
          <a:bodyPr>
            <a:normAutofit fontScale="90000"/>
          </a:bodyPr>
          <a:lstStyle/>
          <a:p>
            <a:pPr algn="ctr"/>
            <a:r>
              <a:rPr lang="fa-IR" dirty="0"/>
              <a:t>کلیسای / زندگی </a:t>
            </a:r>
            <a:r>
              <a:rPr lang="en-US" dirty="0" smtClean="0"/>
              <a:t>Ecclesial</a:t>
            </a:r>
            <a:r>
              <a:rPr lang="fa-IR" dirty="0" smtClean="0"/>
              <a:t>11-3-4. </a:t>
            </a:r>
            <a:r>
              <a:rPr lang="en-GB" dirty="0" smtClean="0"/>
              <a:t>  </a:t>
            </a:r>
            <a:r>
              <a:rPr lang="fa-IR" dirty="0" smtClean="0"/>
              <a:t/>
            </a:r>
            <a:br>
              <a:rPr lang="fa-IR" dirty="0" smtClean="0"/>
            </a:br>
            <a:r>
              <a:rPr lang="en-GB" sz="2200" i="1" dirty="0" err="1" smtClean="0"/>
              <a:t>Photo:</a:t>
            </a:r>
            <a:r>
              <a:rPr lang="en-GB" sz="2000" i="1" dirty="0" err="1" smtClean="0"/>
              <a:t>Bamako</a:t>
            </a:r>
            <a:r>
              <a:rPr lang="en-GB" sz="2000" i="1" dirty="0" smtClean="0"/>
              <a:t> Ecclesia, Mali- all baptized in a day</a:t>
            </a:r>
            <a:r>
              <a:rPr lang="en-GB" i="1" dirty="0"/>
              <a:t/>
            </a:r>
            <a:br>
              <a:rPr lang="en-GB" i="1" dirty="0"/>
            </a:br>
            <a:endParaRPr lang="en-GB" i="1" dirty="0"/>
          </a:p>
        </p:txBody>
      </p:sp>
      <p:pic>
        <p:nvPicPr>
          <p:cNvPr id="4" name="Content Placeholder 3" descr="8. dopelingen Bamako.JPG"/>
          <p:cNvPicPr>
            <a:picLocks noGrp="1" noChangeAspect="1"/>
          </p:cNvPicPr>
          <p:nvPr>
            <p:ph idx="1"/>
          </p:nvPr>
        </p:nvPicPr>
        <p:blipFill>
          <a:blip r:embed="rId2" cstate="print"/>
          <a:stretch>
            <a:fillRect/>
          </a:stretch>
        </p:blipFill>
        <p:spPr>
          <a:xfrm>
            <a:off x="1176131" y="1935163"/>
            <a:ext cx="6791737" cy="4389437"/>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a:t>
            </a:r>
            <a:endParaRPr lang="en-GB" dirty="0">
              <a:solidFill>
                <a:schemeClr val="bg1"/>
              </a:solidFill>
            </a:endParaRPr>
          </a:p>
        </p:txBody>
      </p:sp>
      <p:sp>
        <p:nvSpPr>
          <p:cNvPr id="3" name="Content Placeholder 2"/>
          <p:cNvSpPr>
            <a:spLocks noGrp="1"/>
          </p:cNvSpPr>
          <p:nvPr>
            <p:ph idx="1"/>
          </p:nvPr>
        </p:nvSpPr>
        <p:spPr/>
        <p:txBody>
          <a:bodyPr/>
          <a:lstStyle/>
          <a:p>
            <a:pPr algn="r" rtl="1"/>
            <a:r>
              <a:rPr lang="fa-IR" dirty="0" smtClean="0"/>
              <a:t>اجازه به ما نمی دهد تا </a:t>
            </a:r>
            <a:r>
              <a:rPr lang="fa-IR" dirty="0"/>
              <a:t>جلسه با هم ... اما اجازه دهید ما به یکدیگر تشویق - و از همه بیشتر به عنوان روز می بینید (از آینده دوم) نزدیک شدن به</a:t>
            </a:r>
            <a:r>
              <a:rPr lang="fa-IR" dirty="0" smtClean="0"/>
              <a:t>"</a:t>
            </a:r>
            <a:r>
              <a:rPr lang="en-GB" dirty="0"/>
              <a:t> Heb. 10:25 NIV cf. Mal. 3:16).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11-3-5. شکستن نان</a:t>
            </a:r>
            <a:endParaRPr lang="en-GB" dirty="0"/>
          </a:p>
        </p:txBody>
      </p:sp>
      <p:pic>
        <p:nvPicPr>
          <p:cNvPr id="4" name="Content Placeholder 3" descr="desiretobreakbread.jpg"/>
          <p:cNvPicPr>
            <a:picLocks noGrp="1" noChangeAspect="1"/>
          </p:cNvPicPr>
          <p:nvPr>
            <p:ph idx="1"/>
          </p:nvPr>
        </p:nvPicPr>
        <p:blipFill>
          <a:blip r:embed="rId2" cstate="print"/>
          <a:stretch>
            <a:fillRect/>
          </a:stretch>
        </p:blipFill>
        <p:spPr>
          <a:xfrm>
            <a:off x="1854241" y="1935163"/>
            <a:ext cx="5435518" cy="4389437"/>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smtClean="0"/>
              <a:t>11-2 . تقدس</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5736" y="2348880"/>
            <a:ext cx="4104456" cy="3528392"/>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628800"/>
            <a:ext cx="8229600" cy="1143000"/>
          </a:xfrm>
        </p:spPr>
        <p:txBody>
          <a:bodyPr>
            <a:normAutofit fontScale="90000"/>
          </a:bodyPr>
          <a:lstStyle/>
          <a:p>
            <a:pPr algn="ctr" rtl="1"/>
            <a:r>
              <a:rPr lang="fa-IR" dirty="0" smtClean="0"/>
              <a:t>از هر وقت که شما خوردید این نان و نوشیدید این جام ، شما اعلام کردید به پادشاهی مرگ تا اینکه او بیاید.</a:t>
            </a:r>
            <a:br>
              <a:rPr lang="fa-IR" dirty="0" smtClean="0"/>
            </a:br>
            <a:r>
              <a:rPr lang="en-US" dirty="0" smtClean="0"/>
              <a:t>1 </a:t>
            </a:r>
            <a:r>
              <a:rPr lang="en-US" dirty="0" err="1" smtClean="0"/>
              <a:t>cortnthians</a:t>
            </a:r>
            <a:r>
              <a:rPr lang="en-US" dirty="0" smtClean="0"/>
              <a:t> 11:26</a:t>
            </a:r>
            <a:endParaRPr lang="en-GB" dirty="0"/>
          </a:p>
        </p:txBody>
      </p:sp>
      <p:pic>
        <p:nvPicPr>
          <p:cNvPr id="4" name="Content Placeholder 3" descr="1corinthians11_26.jpg"/>
          <p:cNvPicPr>
            <a:picLocks noGrp="1" noChangeAspect="1"/>
          </p:cNvPicPr>
          <p:nvPr>
            <p:ph idx="1"/>
          </p:nvPr>
        </p:nvPicPr>
        <p:blipFill>
          <a:blip r:embed="rId2" cstate="print"/>
          <a:stretch>
            <a:fillRect/>
          </a:stretch>
        </p:blipFill>
        <p:spPr>
          <a:xfrm>
            <a:off x="971600" y="2852936"/>
            <a:ext cx="7200800" cy="3800407"/>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a:t>
            </a:r>
            <a:endParaRPr lang="en-GB" dirty="0">
              <a:solidFill>
                <a:schemeClr val="bg1"/>
              </a:solidFill>
            </a:endParaRPr>
          </a:p>
        </p:txBody>
      </p:sp>
      <p:sp>
        <p:nvSpPr>
          <p:cNvPr id="3" name="Content Placeholder 2"/>
          <p:cNvSpPr>
            <a:spLocks noGrp="1"/>
          </p:cNvSpPr>
          <p:nvPr>
            <p:ph idx="1"/>
          </p:nvPr>
        </p:nvSpPr>
        <p:spPr/>
        <p:txBody>
          <a:bodyPr/>
          <a:lstStyle/>
          <a:p>
            <a:pPr algn="r" rtl="1"/>
            <a:r>
              <a:rPr lang="fa-IR" dirty="0" smtClean="0"/>
              <a:t>این عملی است یاد آوری به من « فرمایشات مسیح» </a:t>
            </a:r>
            <a:r>
              <a:rPr lang="en-GB" dirty="0" smtClean="0"/>
              <a:t>(Lk. 22:19). </a:t>
            </a:r>
            <a:endParaRPr lang="fa-IR" dirty="0" smtClean="0"/>
          </a:p>
          <a:p>
            <a:pPr algn="r" rtl="1"/>
            <a:r>
              <a:rPr lang="fa-IR" dirty="0"/>
              <a:t>مؤمنان اولیه به نظر می رسد به شکستن خدمات نان اغلب (اعمال 2: 42،46) نگه داشته اند، احتمالا یک بار در هفته (اعمال رسولان 20: 7).</a:t>
            </a:r>
            <a:endParaRPr lang="en-GB"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1Cor. 11:23-28</a:t>
            </a:r>
            <a:endParaRPr lang="en-GB" dirty="0"/>
          </a:p>
        </p:txBody>
      </p:sp>
      <p:sp>
        <p:nvSpPr>
          <p:cNvPr id="3" name="Content Placeholder 2"/>
          <p:cNvSpPr>
            <a:spLocks noGrp="1"/>
          </p:cNvSpPr>
          <p:nvPr>
            <p:ph idx="1"/>
          </p:nvPr>
        </p:nvSpPr>
        <p:spPr/>
        <p:txBody>
          <a:bodyPr>
            <a:normAutofit/>
          </a:bodyPr>
          <a:lstStyle/>
          <a:p>
            <a:pPr algn="r" rtl="1"/>
            <a:r>
              <a:rPr lang="fa-IR" dirty="0"/>
              <a:t>خ</a:t>
            </a:r>
            <a:r>
              <a:rPr lang="fa-IR" dirty="0" smtClean="0"/>
              <a:t>داوند </a:t>
            </a:r>
            <a:r>
              <a:rPr lang="fa-IR" dirty="0"/>
              <a:t>عیسی در </a:t>
            </a:r>
            <a:r>
              <a:rPr lang="fa-IR" dirty="0" smtClean="0"/>
              <a:t>شبی که به او خیانت شد، </a:t>
            </a:r>
            <a:r>
              <a:rPr lang="fa-IR" dirty="0"/>
              <a:t>نان را گرفت و هنگامی که او سپاس </a:t>
            </a:r>
            <a:r>
              <a:rPr lang="fa-IR" dirty="0" smtClean="0"/>
              <a:t>گفت، </a:t>
            </a:r>
            <a:r>
              <a:rPr lang="fa-IR" dirty="0"/>
              <a:t>او آن را شکست و گفت: این بدن من است که برای شما می باشد. انجام این کار به یاد من. در همان شیوه ای نیز فنجان، بعد از شام، و گفت: این جام عهد جدید است در خون من است. این کار، اغلب به عنوان شما آن را می نوشند، به یاد من. برای اغلب به عنوان این نان شما خوردن و نوشیدن فنجان، شما را به مرگ خداوند تا زمانی که می آید. بنابراین هر کس باید نان خوردن یا نوشیدن فنجان خداوند در شیوه ای </a:t>
            </a:r>
            <a:r>
              <a:rPr lang="fa-IR" dirty="0" smtClean="0"/>
              <a:t>لایق، </a:t>
            </a:r>
            <a:r>
              <a:rPr lang="fa-IR" dirty="0"/>
              <a:t>باید به جرم بدن و خون خداوند باشد. اما اجازه دهید یک مرد خود را امتحان و به او اجازه دهید تا از نان و نوشیدنی از جام بخورند.</a:t>
            </a:r>
            <a:endParaRPr lang="en-GB"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143000"/>
          </a:xfrm>
        </p:spPr>
        <p:txBody>
          <a:bodyPr>
            <a:normAutofit fontScale="90000"/>
          </a:bodyPr>
          <a:lstStyle/>
          <a:p>
            <a:r>
              <a:rPr lang="fa-IR" dirty="0"/>
              <a:t>منظور امکان استفاده از خدمات برای شکستن نان</a:t>
            </a:r>
            <a:endParaRPr lang="en-GB" dirty="0"/>
          </a:p>
        </p:txBody>
      </p:sp>
      <p:sp>
        <p:nvSpPr>
          <p:cNvPr id="3" name="Content Placeholder 2"/>
          <p:cNvSpPr>
            <a:spLocks noGrp="1"/>
          </p:cNvSpPr>
          <p:nvPr>
            <p:ph sz="half" idx="1"/>
          </p:nvPr>
        </p:nvSpPr>
        <p:spPr/>
        <p:txBody>
          <a:bodyPr>
            <a:normAutofit fontScale="85000" lnSpcReduction="20000"/>
          </a:bodyPr>
          <a:lstStyle/>
          <a:p>
            <a:pPr algn="r" rtl="1"/>
            <a:r>
              <a:rPr lang="fa-IR" dirty="0"/>
              <a:t>1. </a:t>
            </a:r>
            <a:r>
              <a:rPr lang="fa-IR" dirty="0" smtClean="0"/>
              <a:t>دعا </a:t>
            </a:r>
            <a:r>
              <a:rPr lang="fa-IR" dirty="0"/>
              <a:t>- درخواست نعمت خدا را بر نشست. افتتاحیه خود از چشم ما به کلام او. به خاطر سپردن نیازهای دیگر مؤمنان. ستایش او برای عشق خود را، به خصوص که در مسیح نشان داده شده است، و دعا در رابطه با هر گونه مسائل خاص دیگر.</a:t>
            </a:r>
          </a:p>
          <a:p>
            <a:pPr algn="r" rtl="1"/>
            <a:r>
              <a:rPr lang="fa-IR" dirty="0"/>
              <a:t>2. آیا قرائت کتاب مقدس برای روز همانطور که در "همنشین کتاب مقدس" مشخص شده است.</a:t>
            </a:r>
          </a:p>
          <a:p>
            <a:pPr algn="r" rtl="1"/>
            <a:r>
              <a:rPr lang="fa-IR" dirty="0"/>
              <a:t>3. تعمق بر درس گرفتن از آنها آموخته می شود، و یا به عنوان خوانده شده 'نصیحت - مطالعه کتاب مقدس بر کسانی که فصل ما را به سمت هدف از خدمات ما - یاد مسیح است.</a:t>
            </a:r>
            <a:endParaRPr lang="en-GB" dirty="0" smtClean="0"/>
          </a:p>
        </p:txBody>
      </p:sp>
      <p:sp>
        <p:nvSpPr>
          <p:cNvPr id="4" name="Content Placeholder 3"/>
          <p:cNvSpPr>
            <a:spLocks noGrp="1"/>
          </p:cNvSpPr>
          <p:nvPr>
            <p:ph sz="half" idx="2"/>
          </p:nvPr>
        </p:nvSpPr>
        <p:spPr/>
        <p:txBody>
          <a:bodyPr>
            <a:normAutofit fontScale="85000" lnSpcReduction="20000"/>
          </a:bodyPr>
          <a:lstStyle/>
          <a:p>
            <a:pPr algn="r" rtl="1"/>
            <a:r>
              <a:rPr lang="fa-IR" dirty="0"/>
              <a:t>4. خوانده شده 1 قرنتیان. 11: 23-29.</a:t>
            </a:r>
          </a:p>
          <a:p>
            <a:pPr algn="r" rtl="1"/>
            <a:r>
              <a:rPr lang="fa-IR" dirty="0"/>
              <a:t>5. دوره سکوت از خود سؤال.</a:t>
            </a:r>
          </a:p>
          <a:p>
            <a:pPr algn="r" rtl="1"/>
            <a:r>
              <a:rPr lang="fa-IR" dirty="0"/>
              <a:t>6. دعا برای نان.</a:t>
            </a:r>
          </a:p>
          <a:p>
            <a:pPr algn="r" rtl="1"/>
            <a:r>
              <a:rPr lang="fa-IR" dirty="0"/>
              <a:t>7. شکستن نان و خوردن یک قطعه کوچک از آن است.</a:t>
            </a:r>
          </a:p>
          <a:p>
            <a:pPr algn="r" rtl="1"/>
            <a:r>
              <a:rPr lang="fa-IR" dirty="0"/>
              <a:t>8. دعا برای شراب.</a:t>
            </a:r>
          </a:p>
          <a:p>
            <a:pPr algn="r" rtl="1"/>
            <a:r>
              <a:rPr lang="fa-IR" dirty="0"/>
              <a:t>9. نگاهی به جرعه از شراب.</a:t>
            </a:r>
          </a:p>
          <a:p>
            <a:pPr algn="r" rtl="1"/>
            <a:r>
              <a:rPr lang="fa-IR" dirty="0"/>
              <a:t>10. </a:t>
            </a:r>
            <a:r>
              <a:rPr lang="fa-IR" dirty="0" smtClean="0"/>
              <a:t>دعای </a:t>
            </a:r>
            <a:r>
              <a:rPr lang="fa-IR" dirty="0"/>
              <a:t>آخر.</a:t>
            </a:r>
            <a:endParaRPr lang="en-GB"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در گروه های کوچک به طور منظم ...</a:t>
            </a:r>
            <a:endParaRPr lang="en-GB" dirty="0"/>
          </a:p>
        </p:txBody>
      </p:sp>
      <p:pic>
        <p:nvPicPr>
          <p:cNvPr id="4" name="Content Placeholder 3" descr="bakubb.JPG"/>
          <p:cNvPicPr>
            <a:picLocks noGrp="1" noChangeAspect="1"/>
          </p:cNvPicPr>
          <p:nvPr>
            <p:ph idx="1"/>
          </p:nvPr>
        </p:nvPicPr>
        <p:blipFill>
          <a:blip r:embed="rId2" cstate="print"/>
          <a:stretch>
            <a:fillRect/>
          </a:stretch>
        </p:blipFill>
        <p:spPr>
          <a:xfrm>
            <a:off x="2925961" y="1935163"/>
            <a:ext cx="3292078" cy="4389437"/>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یا </a:t>
            </a:r>
            <a:r>
              <a:rPr lang="fa-IR" dirty="0"/>
              <a:t>هر زمان که مؤمنان را </a:t>
            </a:r>
            <a:r>
              <a:rPr lang="fa-IR" dirty="0" smtClean="0"/>
              <a:t>ملاقات</a:t>
            </a:r>
            <a:endParaRPr lang="en-GB" dirty="0"/>
          </a:p>
        </p:txBody>
      </p:sp>
      <p:pic>
        <p:nvPicPr>
          <p:cNvPr id="4" name="Content Placeholder 3" descr="DSC00058.JPG"/>
          <p:cNvPicPr>
            <a:picLocks noGrp="1" noChangeAspect="1"/>
          </p:cNvPicPr>
          <p:nvPr>
            <p:ph idx="1"/>
          </p:nvPr>
        </p:nvPicPr>
        <p:blipFill>
          <a:blip r:embed="rId2" cstate="print"/>
          <a:stretch>
            <a:fillRect/>
          </a:stretch>
        </p:blipFill>
        <p:spPr>
          <a:xfrm>
            <a:off x="1645708" y="1935163"/>
            <a:ext cx="5852583" cy="4389437"/>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communion.jpg"/>
          <p:cNvPicPr>
            <a:picLocks noGrp="1" noChangeAspect="1"/>
          </p:cNvPicPr>
          <p:nvPr>
            <p:ph type="pic" idx="4294967295"/>
          </p:nvPr>
        </p:nvPicPr>
        <p:blipFill>
          <a:blip r:embed="rId2" cstate="print"/>
          <a:srcRect l="10704" r="10704"/>
          <a:stretch>
            <a:fillRect/>
          </a:stretch>
        </p:blipFill>
        <p:spPr>
          <a:xfrm rot="1336292">
            <a:off x="2123728" y="1412776"/>
            <a:ext cx="4618037" cy="3930650"/>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11-4. ازدواج</a:t>
            </a:r>
            <a:endParaRPr lang="en-GB" dirty="0"/>
          </a:p>
        </p:txBody>
      </p:sp>
      <p:pic>
        <p:nvPicPr>
          <p:cNvPr id="4" name="Content Placeholder 3" descr="DSC00027.JPG"/>
          <p:cNvPicPr>
            <a:picLocks noGrp="1" noChangeAspect="1"/>
          </p:cNvPicPr>
          <p:nvPr>
            <p:ph idx="1"/>
          </p:nvPr>
        </p:nvPicPr>
        <p:blipFill>
          <a:blip r:embed="rId2" cstate="print"/>
          <a:stretch>
            <a:fillRect/>
          </a:stretch>
        </p:blipFill>
        <p:spPr>
          <a:xfrm>
            <a:off x="1645708" y="1935163"/>
            <a:ext cx="5852583" cy="4389437"/>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bg1"/>
                </a:solidFill>
              </a:rPr>
              <a:t>.</a:t>
            </a:r>
            <a:endParaRPr lang="en-GB" dirty="0">
              <a:solidFill>
                <a:schemeClr val="bg1"/>
              </a:solidFill>
            </a:endParaRPr>
          </a:p>
        </p:txBody>
      </p:sp>
      <p:sp>
        <p:nvSpPr>
          <p:cNvPr id="3" name="Content Placeholder 2"/>
          <p:cNvSpPr>
            <a:spLocks noGrp="1"/>
          </p:cNvSpPr>
          <p:nvPr>
            <p:ph idx="1"/>
          </p:nvPr>
        </p:nvSpPr>
        <p:spPr/>
        <p:txBody>
          <a:bodyPr>
            <a:normAutofit/>
          </a:bodyPr>
          <a:lstStyle/>
          <a:p>
            <a:pPr algn="r" rtl="1"/>
            <a:r>
              <a:rPr lang="fa-IR" dirty="0"/>
              <a:t>"یک مرد (باید) ترک پدر و مادر خود می شود و به همسرش پیوست، و آنها باید یک جسم تبدیل </a:t>
            </a:r>
            <a:r>
              <a:rPr lang="fa-IR" dirty="0" smtClean="0"/>
              <a:t>شوند"</a:t>
            </a:r>
            <a:r>
              <a:rPr lang="en-GB" dirty="0"/>
              <a:t>(Gen. 2:24). </a:t>
            </a:r>
          </a:p>
          <a:p>
            <a:pPr algn="r" rtl="1"/>
            <a:r>
              <a:rPr lang="fa-IR" dirty="0"/>
              <a:t>ازدواج باید توسط همه افتخار و تخت ازدواج نگه داشته خالص </a:t>
            </a:r>
            <a:r>
              <a:rPr lang="fa-IR" dirty="0" smtClean="0"/>
              <a:t>"</a:t>
            </a:r>
            <a:r>
              <a:rPr lang="en-GB" dirty="0"/>
              <a:t>(Heb. 13:4 NIV)</a:t>
            </a:r>
          </a:p>
          <a:p>
            <a:pPr algn="r" rtl="1"/>
            <a:endParaRPr lang="fa-IR" dirty="0"/>
          </a:p>
          <a:p>
            <a:endParaRPr lang="en-GB"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bg1"/>
                </a:solidFill>
              </a:rPr>
              <a:t>.</a:t>
            </a:r>
            <a:endParaRPr lang="en-GB" dirty="0">
              <a:solidFill>
                <a:schemeClr val="bg1"/>
              </a:solidFill>
            </a:endParaRPr>
          </a:p>
        </p:txBody>
      </p:sp>
      <p:sp>
        <p:nvSpPr>
          <p:cNvPr id="3" name="Content Placeholder 2"/>
          <p:cNvSpPr>
            <a:spLocks noGrp="1"/>
          </p:cNvSpPr>
          <p:nvPr>
            <p:ph idx="1"/>
          </p:nvPr>
        </p:nvSpPr>
        <p:spPr/>
        <p:txBody>
          <a:bodyPr/>
          <a:lstStyle/>
          <a:p>
            <a:pPr algn="r" rtl="1"/>
            <a:r>
              <a:rPr lang="en-GB" dirty="0" smtClean="0"/>
              <a:t>1 Cor. 11:3</a:t>
            </a:r>
            <a:r>
              <a:rPr lang="fa-IR" dirty="0"/>
              <a:t> "اما من می خواهم که شما </a:t>
            </a:r>
            <a:r>
              <a:rPr lang="fa-IR" dirty="0" smtClean="0"/>
              <a:t>بدانید، </a:t>
            </a:r>
            <a:r>
              <a:rPr lang="fa-IR" dirty="0"/>
              <a:t>که سر هر مرد مسیح است، سر از زن از مرد است، و سر مسیح خدا است".</a:t>
            </a: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bg1"/>
                </a:solidFill>
              </a:rPr>
              <a:t>.</a:t>
            </a:r>
            <a:endParaRPr lang="en-GB" dirty="0">
              <a:solidFill>
                <a:schemeClr val="bg1"/>
              </a:solidFill>
            </a:endParaRPr>
          </a:p>
        </p:txBody>
      </p:sp>
      <p:sp>
        <p:nvSpPr>
          <p:cNvPr id="3" name="Content Placeholder 2"/>
          <p:cNvSpPr>
            <a:spLocks noGrp="1"/>
          </p:cNvSpPr>
          <p:nvPr>
            <p:ph idx="1"/>
          </p:nvPr>
        </p:nvSpPr>
        <p:spPr/>
        <p:txBody>
          <a:bodyPr>
            <a:normAutofit/>
          </a:bodyPr>
          <a:lstStyle/>
          <a:p>
            <a:pPr algn="r" rtl="1"/>
            <a:r>
              <a:rPr lang="fa-IR" dirty="0" smtClean="0"/>
              <a:t>تقدس بنیادی به معنای جدایی- هر دو جدایی از چیزی نا مقدس در جدایی به چیزی روحانی.</a:t>
            </a:r>
          </a:p>
          <a:p>
            <a:pPr algn="r" rtl="1"/>
            <a:r>
              <a:rPr lang="fa-IR" dirty="0" smtClean="0"/>
              <a:t>از این رو همچنان او بود صدای شما است مقدس، شما همچون مقدسی در همه شما هدایت، زیرا این است نوشته، « مقدس» برای من هست مقدس (</a:t>
            </a:r>
            <a:r>
              <a:rPr lang="en-US" dirty="0" smtClean="0"/>
              <a:t>1 pet 1:15-16, lev 11:44</a:t>
            </a:r>
            <a:r>
              <a:rPr lang="fa-IR" dirty="0" smtClean="0"/>
              <a:t>)</a:t>
            </a:r>
          </a:p>
          <a:p>
            <a:pPr algn="r" rtl="1"/>
            <a:r>
              <a:rPr lang="fa-IR" dirty="0" smtClean="0"/>
              <a:t>بطور طبیعی اسرائیل بود صدامی زد از کشور مصر به واسطه اینان دریای سرخ تعمید داده به « طور طبیعی مقدی» (</a:t>
            </a:r>
            <a:r>
              <a:rPr lang="en-US" dirty="0" smtClean="0"/>
              <a:t>ex 19:6</a:t>
            </a:r>
            <a:r>
              <a:rPr lang="fa-IR" dirty="0" smtClean="0"/>
              <a:t>). بعد از شما غسل تعمید ، یاد آوری از اسرائیل روحانی راه پسندیده دریافت « صدا زدن مقدس» (</a:t>
            </a:r>
            <a:r>
              <a:rPr lang="en-US" dirty="0" smtClean="0"/>
              <a:t>2 </a:t>
            </a:r>
            <a:r>
              <a:rPr lang="en-US" dirty="0" err="1" smtClean="0"/>
              <a:t>tim</a:t>
            </a:r>
            <a:r>
              <a:rPr lang="en-US" dirty="0" smtClean="0"/>
              <a:t> 1:19</a:t>
            </a:r>
            <a:r>
              <a:rPr lang="fa-IR" dirty="0" smtClean="0"/>
              <a:t>)</a:t>
            </a:r>
            <a:endParaRPr lang="en-GB"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bg1"/>
                </a:solidFill>
              </a:rPr>
              <a:t>.</a:t>
            </a:r>
            <a:endParaRPr lang="en-GB" dirty="0">
              <a:solidFill>
                <a:schemeClr val="bg1"/>
              </a:solidFill>
            </a:endParaRPr>
          </a:p>
        </p:txBody>
      </p:sp>
      <p:sp>
        <p:nvSpPr>
          <p:cNvPr id="3" name="Content Placeholder 2"/>
          <p:cNvSpPr>
            <a:spLocks noGrp="1"/>
          </p:cNvSpPr>
          <p:nvPr>
            <p:ph idx="1"/>
          </p:nvPr>
        </p:nvSpPr>
        <p:spPr/>
        <p:txBody>
          <a:bodyPr>
            <a:normAutofit/>
          </a:bodyPr>
          <a:lstStyle/>
          <a:p>
            <a:pPr algn="r" rtl="1"/>
            <a:r>
              <a:rPr lang="en-GB" dirty="0" err="1" smtClean="0"/>
              <a:t>Eph</a:t>
            </a:r>
            <a:r>
              <a:rPr lang="en-GB" dirty="0" smtClean="0"/>
              <a:t> 5:22-33</a:t>
            </a:r>
            <a:r>
              <a:rPr lang="fa-IR" dirty="0"/>
              <a:t>همسران، شوهران خود را تسلیم، به عنوان </a:t>
            </a:r>
            <a:r>
              <a:rPr lang="fa-IR" dirty="0" smtClean="0"/>
              <a:t>پروردگار </a:t>
            </a:r>
            <a:r>
              <a:rPr lang="fa-IR" dirty="0"/>
              <a:t>است. برای شوهر سر زن است و مسیح سر کلیسا از خود بودن منجی بدن است. اما به عنوان کلیسا است موضوع را به مسیح، به طوری که زنان نیز باید به همسران آنها در همه چیز باشد. شوهران، همسران خود را دوست </a:t>
            </a:r>
            <a:r>
              <a:rPr lang="fa-IR" dirty="0" smtClean="0"/>
              <a:t>دارند، </a:t>
            </a:r>
            <a:r>
              <a:rPr lang="fa-IR" dirty="0"/>
              <a:t>حتی به عنوان مسیح نیز کلیسا را دوست داشت و خود را برای آن را داد، که او ممکن است آن را تقدیس، داشتن آن توسط شستن آب با کلمه پاک، که او ممکن است به کلیسا خود را در شکوه و جلال ارائه، بدون نقطه و یا چین و چروک و یا هر چیزی که او ممکن است مقدس و منزه از گناه.</a:t>
            </a:r>
            <a:endParaRPr lang="en-GB"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bg1"/>
                </a:solidFill>
              </a:rPr>
              <a:t>.</a:t>
            </a:r>
            <a:endParaRPr lang="en-GB" dirty="0">
              <a:solidFill>
                <a:schemeClr val="bg1"/>
              </a:solidFill>
            </a:endParaRPr>
          </a:p>
        </p:txBody>
      </p:sp>
      <p:sp>
        <p:nvSpPr>
          <p:cNvPr id="3" name="Content Placeholder 2"/>
          <p:cNvSpPr>
            <a:spLocks noGrp="1"/>
          </p:cNvSpPr>
          <p:nvPr>
            <p:ph idx="1"/>
          </p:nvPr>
        </p:nvSpPr>
        <p:spPr/>
        <p:txBody>
          <a:bodyPr>
            <a:normAutofit/>
          </a:bodyPr>
          <a:lstStyle/>
          <a:p>
            <a:pPr algn="r" rtl="1">
              <a:buNone/>
            </a:pPr>
            <a:r>
              <a:rPr lang="fa-IR" dirty="0" smtClean="0"/>
              <a:t>بنابراین </a:t>
            </a:r>
            <a:r>
              <a:rPr lang="fa-IR" dirty="0"/>
              <a:t>شوهر نیز باید به عشق همسران خود را به عنوان بدن </a:t>
            </a:r>
            <a:r>
              <a:rPr lang="fa-IR" dirty="0" smtClean="0"/>
              <a:t>خود باشد. </a:t>
            </a:r>
            <a:r>
              <a:rPr lang="fa-IR" dirty="0"/>
              <a:t>او را دوست دارد که همسر خود را خودش را دوست دارد. برای هیچ کس گوشت خود متنفر اما تغذیه و آن را گرامی داشتن، حتی به عنوان مسیح نیز کلیسا، چرا که ما از اعضای بدن خود می باشد. برای این علت باید یک مرد پدر و مادر خود را ترک و باید به همسر خود بشکند، و دو باید یک جسم تبدیل شده است. این راز بزرگ است، اما من در مورد مسیح و کلیسا صحبت می کنند. با این حال، اجازه دهید هر یک از شما عشق همسر خود را به عنوان خود را، و اجازه دهید همسر ببینید که او شوهرش احترام می گذارد.</a:t>
            </a:r>
            <a:endParaRPr lang="en-GB"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bg1"/>
                </a:solidFill>
              </a:rPr>
              <a:t>.</a:t>
            </a:r>
            <a:endParaRPr lang="en-GB" dirty="0">
              <a:solidFill>
                <a:schemeClr val="bg1"/>
              </a:solidFill>
            </a:endParaRPr>
          </a:p>
        </p:txBody>
      </p:sp>
      <p:sp>
        <p:nvSpPr>
          <p:cNvPr id="3" name="Content Placeholder 2"/>
          <p:cNvSpPr>
            <a:spLocks noGrp="1"/>
          </p:cNvSpPr>
          <p:nvPr>
            <p:ph idx="1"/>
          </p:nvPr>
        </p:nvSpPr>
        <p:spPr/>
        <p:txBody>
          <a:bodyPr>
            <a:normAutofit/>
          </a:bodyPr>
          <a:lstStyle/>
          <a:p>
            <a:pPr algn="r" rtl="1"/>
            <a:r>
              <a:rPr lang="fa-IR" dirty="0" smtClean="0"/>
              <a:t>"... </a:t>
            </a:r>
            <a:r>
              <a:rPr lang="fa-IR" dirty="0"/>
              <a:t>فساد جنسی، ناخالصی و فسق ... و مانند آن. من به شما هشدار می </a:t>
            </a:r>
            <a:r>
              <a:rPr lang="fa-IR" dirty="0" smtClean="0"/>
              <a:t>دهم، </a:t>
            </a:r>
            <a:r>
              <a:rPr lang="fa-IR" dirty="0"/>
              <a:t>که من قبل از انجام </a:t>
            </a:r>
            <a:r>
              <a:rPr lang="fa-IR" dirty="0" smtClean="0"/>
              <a:t>دادن، </a:t>
            </a:r>
            <a:r>
              <a:rPr lang="fa-IR" dirty="0"/>
              <a:t>که کسانی که مثل این زندگی می کنند وارث پادشاهی خدا نیست </a:t>
            </a:r>
            <a:r>
              <a:rPr lang="fa-IR" dirty="0" smtClean="0"/>
              <a:t>"</a:t>
            </a:r>
            <a:r>
              <a:rPr lang="en-GB" dirty="0"/>
              <a:t> (Gal. 5:19,21 NIV).</a:t>
            </a:r>
            <a:r>
              <a:rPr lang="fa-IR" dirty="0"/>
              <a:t> </a:t>
            </a:r>
            <a:endParaRPr lang="en-GB" dirty="0" smtClean="0"/>
          </a:p>
          <a:p>
            <a:pPr algn="r" rtl="1"/>
            <a:r>
              <a:rPr lang="fa-IR" dirty="0" smtClean="0"/>
              <a:t>فرار </a:t>
            </a:r>
            <a:r>
              <a:rPr lang="fa-IR" dirty="0"/>
              <a:t>از زنا </a:t>
            </a:r>
            <a:r>
              <a:rPr lang="en-US" dirty="0" err="1" smtClean="0"/>
              <a:t>cf</a:t>
            </a:r>
            <a:r>
              <a:rPr lang="fa-IR" dirty="0" smtClean="0"/>
              <a:t>2 </a:t>
            </a:r>
            <a:r>
              <a:rPr lang="en-US" dirty="0" err="1" smtClean="0"/>
              <a:t>tim</a:t>
            </a:r>
            <a:r>
              <a:rPr lang="fa-IR" dirty="0" smtClean="0"/>
              <a:t>. </a:t>
            </a:r>
            <a:r>
              <a:rPr lang="fa-IR" dirty="0"/>
              <a:t>02:22). همه گناهان دیگر که یک مرد تصدیق خارج از بدن خود هستند، اما کسی که گناهان جنسی گناهان در برابر بدن خود </a:t>
            </a:r>
            <a:r>
              <a:rPr lang="fa-IR" dirty="0" smtClean="0"/>
              <a:t>"</a:t>
            </a:r>
            <a:r>
              <a:rPr lang="en-GB" dirty="0" smtClean="0"/>
              <a:t> </a:t>
            </a:r>
            <a:r>
              <a:rPr lang="en-GB" dirty="0"/>
              <a:t>(1 Cor. 6:18 NIV).</a:t>
            </a:r>
            <a:endParaRPr lang="en-GB" dirty="0" smtClean="0"/>
          </a:p>
          <a:p>
            <a:endParaRPr lang="en-GB"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bg1"/>
                </a:solidFill>
              </a:rPr>
              <a:t>.</a:t>
            </a:r>
            <a:endParaRPr lang="en-GB" dirty="0">
              <a:solidFill>
                <a:schemeClr val="bg1"/>
              </a:solidFill>
            </a:endParaRPr>
          </a:p>
        </p:txBody>
      </p:sp>
      <p:sp>
        <p:nvSpPr>
          <p:cNvPr id="3" name="Content Placeholder 2"/>
          <p:cNvSpPr>
            <a:spLocks noGrp="1"/>
          </p:cNvSpPr>
          <p:nvPr>
            <p:ph idx="1"/>
          </p:nvPr>
        </p:nvSpPr>
        <p:spPr/>
        <p:txBody>
          <a:bodyPr>
            <a:normAutofit/>
          </a:bodyPr>
          <a:lstStyle/>
          <a:p>
            <a:pPr algn="r" rtl="1"/>
            <a:r>
              <a:rPr lang="fa-IR" dirty="0" smtClean="0"/>
              <a:t>اما </a:t>
            </a:r>
            <a:r>
              <a:rPr lang="fa-IR" dirty="0"/>
              <a:t>از آغاز خلقت، خدا آنها را مرد و زن آفرید. 'به همین دلیل یک مرد باید پدر و مادر خود را ترک و به همسرش پیوست و دو باید یک جسم تبدیل'، تا بعد (عیسی بر) آنها دیگر دو، اما یک جسم. بنابراین آنچه خداوند متصل به هم، پس انسان نه جداگانه ... هر کس همسرش و ازدواج یکی دیگر از زنا تصدیق علیه او. و اگر یک زن شوهر او را طلاق و ازدواج دیگری، او مرتکب زنا </a:t>
            </a:r>
            <a:r>
              <a:rPr lang="fa-IR" dirty="0" smtClean="0"/>
              <a:t>"</a:t>
            </a:r>
            <a:r>
              <a:rPr lang="en-GB" dirty="0"/>
              <a:t> (Mk. 10:6-12).</a:t>
            </a:r>
            <a:endParaRPr lang="en-GB" dirty="0" smtClean="0"/>
          </a:p>
          <a:p>
            <a:endParaRPr lang="en-GB"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smtClean="0"/>
              <a:t>11-5. کمک هزینه</a:t>
            </a:r>
            <a:r>
              <a:rPr lang="en-GB" dirty="0"/>
              <a:t/>
            </a:r>
            <a:br>
              <a:rPr lang="en-GB" dirty="0"/>
            </a:br>
            <a:endParaRPr lang="en-GB" dirty="0"/>
          </a:p>
        </p:txBody>
      </p:sp>
      <p:pic>
        <p:nvPicPr>
          <p:cNvPr id="4" name="Content Placeholder 3" descr="meetinginusa.JPG"/>
          <p:cNvPicPr>
            <a:picLocks noGrp="1" noChangeAspect="1"/>
          </p:cNvPicPr>
          <p:nvPr>
            <p:ph idx="1"/>
          </p:nvPr>
        </p:nvPicPr>
        <p:blipFill>
          <a:blip r:embed="rId2" cstate="print"/>
          <a:stretch>
            <a:fillRect/>
          </a:stretch>
        </p:blipFill>
        <p:spPr>
          <a:xfrm>
            <a:off x="1645708" y="1935163"/>
            <a:ext cx="5852583" cy="4389437"/>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bg1"/>
                </a:solidFill>
              </a:rPr>
              <a:t>.</a:t>
            </a:r>
            <a:endParaRPr lang="en-GB" dirty="0">
              <a:solidFill>
                <a:schemeClr val="bg1"/>
              </a:solidFill>
            </a:endParaRPr>
          </a:p>
        </p:txBody>
      </p:sp>
      <p:sp>
        <p:nvSpPr>
          <p:cNvPr id="3" name="Content Placeholder 2"/>
          <p:cNvSpPr>
            <a:spLocks noGrp="1"/>
          </p:cNvSpPr>
          <p:nvPr>
            <p:ph idx="1"/>
          </p:nvPr>
        </p:nvSpPr>
        <p:spPr/>
        <p:txBody>
          <a:bodyPr>
            <a:normAutofit/>
          </a:bodyPr>
          <a:lstStyle/>
          <a:p>
            <a:pPr algn="r" rtl="1"/>
            <a:r>
              <a:rPr lang="en-US" dirty="0" err="1" smtClean="0"/>
              <a:t>philip</a:t>
            </a:r>
            <a:r>
              <a:rPr lang="fa-IR" dirty="0" smtClean="0"/>
              <a:t>. </a:t>
            </a:r>
            <a:r>
              <a:rPr lang="fa-IR" dirty="0"/>
              <a:t>1: 5: "مشارکت در انجیل"؛ کمک هزینه تحصیلی از روح </a:t>
            </a:r>
            <a:r>
              <a:rPr lang="fa-IR" dirty="0" smtClean="0"/>
              <a:t>"(</a:t>
            </a:r>
            <a:r>
              <a:rPr lang="en-US" dirty="0" err="1" smtClean="0"/>
              <a:t>phil</a:t>
            </a:r>
            <a:r>
              <a:rPr lang="fa-IR" dirty="0" smtClean="0"/>
              <a:t> </a:t>
            </a:r>
            <a:r>
              <a:rPr lang="fa-IR" dirty="0"/>
              <a:t>2: 1)</a:t>
            </a:r>
          </a:p>
          <a:p>
            <a:pPr algn="r" rtl="1"/>
            <a:r>
              <a:rPr lang="fa-IR" dirty="0"/>
              <a:t>مؤمنان اولیه (: 42،46 اعمال رسولان 2) "صبورانه در دکترین و کمک هزینه </a:t>
            </a:r>
            <a:r>
              <a:rPr lang="fa-IR" dirty="0" smtClean="0"/>
              <a:t>رسولان </a:t>
            </a:r>
            <a:r>
              <a:rPr lang="fa-IR" dirty="0"/>
              <a:t>با خوشحالی و سادگی از قلب ادامه داد: در شکستن نان، و </a:t>
            </a:r>
            <a:r>
              <a:rPr lang="fa-IR" dirty="0" smtClean="0"/>
              <a:t>دردعا </a:t>
            </a:r>
            <a:r>
              <a:rPr lang="fa-IR" dirty="0"/>
              <a:t>... شکستن نان ...".</a:t>
            </a:r>
          </a:p>
          <a:p>
            <a:pPr algn="r" rtl="1"/>
            <a:r>
              <a:rPr lang="fa-IR" dirty="0"/>
              <a:t>"آیا فنجان شکرگزاری که ما را به لطف مشارکت در خون مسیح نیست؟ و نان است که ما شکستن یک شرکت در بدن مسیح نه؟ از آنجا که یک نان، ما، که بسیاری وجود دارد، یکی بدن، برای همه ما شریک از یک نان "، یعنی مسیح (1 قرنتیان 10: 16،17 </a:t>
            </a:r>
            <a:r>
              <a:rPr lang="en-GB" dirty="0"/>
              <a:t>NIV).</a:t>
            </a:r>
            <a:endParaRPr lang="en-GB"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turk404 001.jpg"/>
          <p:cNvPicPr>
            <a:picLocks noGrp="1" noChangeAspect="1"/>
          </p:cNvPicPr>
          <p:nvPr>
            <p:ph idx="1"/>
          </p:nvPr>
        </p:nvPicPr>
        <p:blipFill>
          <a:blip r:embed="rId2" cstate="print"/>
          <a:stretch>
            <a:fillRect/>
          </a:stretch>
        </p:blipFill>
        <p:spPr>
          <a:xfrm>
            <a:off x="1645708" y="1935163"/>
            <a:ext cx="5852583" cy="4389437"/>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3733024"/>
          </a:xfrm>
        </p:spPr>
        <p:txBody>
          <a:bodyPr>
            <a:normAutofit/>
          </a:bodyPr>
          <a:lstStyle/>
          <a:p>
            <a:r>
              <a:rPr lang="en-GB" dirty="0" smtClean="0"/>
              <a:t>www.biblebasicsonline.com</a:t>
            </a:r>
            <a:br>
              <a:rPr lang="en-GB" dirty="0" smtClean="0"/>
            </a:br>
            <a:r>
              <a:rPr lang="en-GB" dirty="0" smtClean="0"/>
              <a:t>www.carelinks.net</a:t>
            </a:r>
            <a:br>
              <a:rPr lang="en-GB" dirty="0" smtClean="0"/>
            </a:br>
            <a:r>
              <a:rPr lang="en-GB" dirty="0" smtClean="0"/>
              <a:t>Email: info@carelinks.net</a:t>
            </a:r>
            <a:br>
              <a:rPr lang="en-GB" dirty="0" smtClean="0"/>
            </a:br>
            <a:endParaRPr lang="en-GB"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مطالعه درس 11: سوالها</a:t>
            </a:r>
            <a:endParaRPr lang="en-GB" dirty="0"/>
          </a:p>
        </p:txBody>
      </p:sp>
      <p:sp>
        <p:nvSpPr>
          <p:cNvPr id="3" name="Content Placeholder 2"/>
          <p:cNvSpPr>
            <a:spLocks noGrp="1"/>
          </p:cNvSpPr>
          <p:nvPr>
            <p:ph sz="half" idx="1"/>
          </p:nvPr>
        </p:nvSpPr>
        <p:spPr/>
        <p:txBody>
          <a:bodyPr>
            <a:normAutofit fontScale="70000" lnSpcReduction="20000"/>
          </a:bodyPr>
          <a:lstStyle/>
          <a:p>
            <a:pPr algn="r" rtl="1"/>
            <a:r>
              <a:rPr lang="fa-IR" dirty="0"/>
              <a:t>1. چه نوع تغییرات باید در زندگی ما رخ می دهد که ما در حال غسل تعمید؟</a:t>
            </a:r>
          </a:p>
          <a:p>
            <a:pPr algn="r" rtl="1"/>
            <a:endParaRPr lang="fa-IR" dirty="0"/>
          </a:p>
          <a:p>
            <a:pPr algn="r" rtl="1"/>
            <a:r>
              <a:rPr lang="fa-IR" dirty="0"/>
              <a:t>2. چه "تقدس" چیست؟</a:t>
            </a:r>
          </a:p>
          <a:p>
            <a:pPr algn="r" rtl="1"/>
            <a:r>
              <a:rPr lang="fa-IR" dirty="0"/>
              <a:t>داشتن هیچ تماسی با کافران</a:t>
            </a:r>
          </a:p>
          <a:p>
            <a:pPr algn="r" rtl="1"/>
            <a:r>
              <a:rPr lang="fa-IR" dirty="0"/>
              <a:t>از گناه و به چیزهایی که از خدا جدا</a:t>
            </a:r>
          </a:p>
          <a:p>
            <a:pPr algn="r" rtl="1"/>
            <a:r>
              <a:rPr lang="fa-IR" dirty="0"/>
              <a:t>رفتن به کلیسا</a:t>
            </a:r>
          </a:p>
          <a:p>
            <a:pPr algn="r" rtl="1"/>
            <a:r>
              <a:rPr lang="fa-IR" dirty="0"/>
              <a:t>نیکی به دیگران</a:t>
            </a:r>
          </a:p>
          <a:p>
            <a:pPr algn="r" rtl="1"/>
            <a:endParaRPr lang="fa-IR" dirty="0"/>
          </a:p>
          <a:p>
            <a:pPr algn="r" rtl="1"/>
            <a:r>
              <a:rPr lang="fa-IR" dirty="0"/>
              <a:t>3. چه نوع از مشاغل نامناسب برای یک مسیحی واقعی هستند؟</a:t>
            </a:r>
          </a:p>
          <a:p>
            <a:pPr algn="r" rtl="1"/>
            <a:endParaRPr lang="fa-IR" dirty="0"/>
          </a:p>
          <a:p>
            <a:pPr algn="r" rtl="1"/>
            <a:r>
              <a:rPr lang="fa-IR" dirty="0"/>
              <a:t>4. چه 'قدیس' کلمات و '</a:t>
            </a:r>
            <a:r>
              <a:rPr lang="en-GB" dirty="0"/>
              <a:t>ecclesia "</a:t>
            </a:r>
            <a:r>
              <a:rPr lang="fa-IR" dirty="0"/>
              <a:t>چیست؟</a:t>
            </a:r>
            <a:endParaRPr lang="en-GB" dirty="0"/>
          </a:p>
        </p:txBody>
      </p:sp>
      <p:sp>
        <p:nvSpPr>
          <p:cNvPr id="4" name="Content Placeholder 3"/>
          <p:cNvSpPr>
            <a:spLocks noGrp="1"/>
          </p:cNvSpPr>
          <p:nvPr>
            <p:ph sz="half" idx="2"/>
          </p:nvPr>
        </p:nvSpPr>
        <p:spPr/>
        <p:txBody>
          <a:bodyPr>
            <a:normAutofit fontScale="70000" lnSpcReduction="20000"/>
          </a:bodyPr>
          <a:lstStyle/>
          <a:p>
            <a:pPr algn="r" rtl="1"/>
            <a:r>
              <a:rPr lang="fa-IR" dirty="0"/>
              <a:t>5. کدام یک از عبارات زیر درست در مورد شکستن نان هستند؟</a:t>
            </a:r>
          </a:p>
          <a:p>
            <a:pPr algn="r" rtl="1"/>
            <a:r>
              <a:rPr lang="fa-IR" dirty="0"/>
              <a:t>ما باید آن را به طور منظم انجام به طور هفتگی</a:t>
            </a:r>
          </a:p>
          <a:p>
            <a:pPr algn="r" rtl="1"/>
            <a:r>
              <a:rPr lang="fa-IR" dirty="0"/>
              <a:t>ما باید آن را یک بار در سال در زمان عید فصح انجام</a:t>
            </a:r>
          </a:p>
          <a:p>
            <a:pPr algn="r" rtl="1"/>
            <a:r>
              <a:rPr lang="fa-IR" dirty="0"/>
              <a:t>نان و شراب به نوبه خود به بدن تحت اللفظی و خون عیسی مسیح</a:t>
            </a:r>
          </a:p>
          <a:p>
            <a:pPr algn="r" rtl="1"/>
            <a:r>
              <a:rPr lang="fa-IR" dirty="0"/>
              <a:t>نان و شراب نشان دهنده بدن و خون عیسی مسیح</a:t>
            </a:r>
          </a:p>
          <a:p>
            <a:pPr algn="r" rtl="1"/>
            <a:endParaRPr lang="fa-IR" dirty="0"/>
          </a:p>
          <a:p>
            <a:pPr algn="r" rtl="1"/>
            <a:r>
              <a:rPr lang="fa-IR" dirty="0"/>
              <a:t>6. کدام یک از عبارات زیر درست در مورد ازدواج هستند؟</a:t>
            </a:r>
          </a:p>
          <a:p>
            <a:pPr algn="r" rtl="1"/>
            <a:r>
              <a:rPr lang="fa-IR" dirty="0"/>
              <a:t>ما فقط باید مؤمنان واقعی ازدواج</a:t>
            </a:r>
          </a:p>
          <a:p>
            <a:pPr algn="r" rtl="1"/>
            <a:r>
              <a:rPr lang="fa-IR" dirty="0"/>
              <a:t>طلاق برای مؤمنان مجاز است</a:t>
            </a:r>
          </a:p>
          <a:p>
            <a:pPr algn="r" rtl="1"/>
            <a:r>
              <a:rPr lang="fa-IR" dirty="0"/>
              <a:t>مؤمن ازدواج که شریک زندگی کافر است باید سعی کنید با آنها باقی می ماند</a:t>
            </a:r>
          </a:p>
          <a:p>
            <a:pPr algn="r" rtl="1"/>
            <a:r>
              <a:rPr lang="fa-IR" dirty="0"/>
              <a:t>در ازدواج، مرد نشان دهنده مسیح و زن مؤمنان</a:t>
            </a: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smtClean="0"/>
              <a:t>11-2-1. نیرویی برای ما</a:t>
            </a:r>
            <a:r>
              <a:rPr lang="en-GB" dirty="0"/>
              <a:t/>
            </a:r>
            <a:br>
              <a:rPr lang="en-GB" dirty="0"/>
            </a:b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7500" y="2891631"/>
            <a:ext cx="3429000" cy="24765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pPr algn="ctr"/>
            <a:r>
              <a:rPr lang="fa-IR" dirty="0" smtClean="0"/>
              <a:t>مسیحی گرایشی به سوی دادگری کردن</a:t>
            </a:r>
            <a:endParaRPr lang="en-US" dirty="0"/>
          </a:p>
        </p:txBody>
      </p:sp>
      <p:sp>
        <p:nvSpPr>
          <p:cNvPr id="39939" name="Rectangle 3"/>
          <p:cNvSpPr>
            <a:spLocks noGrp="1" noChangeArrowheads="1"/>
          </p:cNvSpPr>
          <p:nvPr>
            <p:ph idx="1"/>
          </p:nvPr>
        </p:nvSpPr>
        <p:spPr>
          <a:xfrm>
            <a:off x="228600" y="1885950"/>
            <a:ext cx="8763000" cy="4171950"/>
          </a:xfrm>
        </p:spPr>
        <p:txBody>
          <a:bodyPr>
            <a:normAutofit/>
          </a:bodyPr>
          <a:lstStyle/>
          <a:p>
            <a:pPr algn="r" rtl="1"/>
            <a:r>
              <a:rPr lang="fa-IR" sz="2800" dirty="0" smtClean="0">
                <a:solidFill>
                  <a:srgbClr val="000099"/>
                </a:solidFill>
                <a:effectLst>
                  <a:outerShdw blurRad="38100" dist="38100" dir="2700000" algn="tl">
                    <a:srgbClr val="FFFFFF"/>
                  </a:outerShdw>
                </a:effectLst>
              </a:rPr>
              <a:t>انتقام جویی ما کسانی است به خداوند تنها، نه انسان های خوب ( </a:t>
            </a:r>
            <a:r>
              <a:rPr lang="en-US" sz="2800" dirty="0" smtClean="0">
                <a:solidFill>
                  <a:srgbClr val="000099"/>
                </a:solidFill>
                <a:effectLst>
                  <a:outerShdw blurRad="38100" dist="38100" dir="2700000" algn="tl">
                    <a:srgbClr val="FFFFFF"/>
                  </a:outerShdw>
                </a:effectLst>
              </a:rPr>
              <a:t>rom 12:19</a:t>
            </a:r>
            <a:r>
              <a:rPr lang="fa-IR" sz="2800" dirty="0" smtClean="0">
                <a:solidFill>
                  <a:srgbClr val="000099"/>
                </a:solidFill>
                <a:effectLst>
                  <a:outerShdw blurRad="38100" dist="38100" dir="2700000" algn="tl">
                    <a:srgbClr val="FFFFFF"/>
                  </a:outerShdw>
                </a:effectLst>
              </a:rPr>
              <a:t>)</a:t>
            </a:r>
          </a:p>
          <a:p>
            <a:pPr algn="r" rtl="1"/>
            <a:r>
              <a:rPr lang="fa-IR" sz="2800" dirty="0" smtClean="0">
                <a:solidFill>
                  <a:srgbClr val="000099"/>
                </a:solidFill>
                <a:effectLst>
                  <a:outerShdw blurRad="38100" dist="38100" dir="2700000" algn="tl">
                    <a:srgbClr val="FFFFFF"/>
                  </a:outerShdw>
                </a:effectLst>
              </a:rPr>
              <a:t>شکنجه است بسیاری از شما در زندگی (</a:t>
            </a:r>
            <a:r>
              <a:rPr lang="en-US" sz="2800" dirty="0" smtClean="0">
                <a:solidFill>
                  <a:srgbClr val="000099"/>
                </a:solidFill>
                <a:effectLst>
                  <a:outerShdw blurRad="38100" dist="38100" dir="2700000" algn="tl">
                    <a:srgbClr val="FFFFFF"/>
                  </a:outerShdw>
                </a:effectLst>
              </a:rPr>
              <a:t>john 15:18-20</a:t>
            </a:r>
            <a:r>
              <a:rPr lang="fa-IR" sz="2800" dirty="0" smtClean="0">
                <a:solidFill>
                  <a:srgbClr val="000099"/>
                </a:solidFill>
                <a:effectLst>
                  <a:outerShdw blurRad="38100" dist="38100" dir="2700000" algn="tl">
                    <a:srgbClr val="FFFFFF"/>
                  </a:outerShdw>
                </a:effectLst>
              </a:rPr>
              <a:t>)</a:t>
            </a:r>
          </a:p>
          <a:p>
            <a:pPr algn="r" rtl="1"/>
            <a:r>
              <a:rPr lang="fa-IR" sz="2800" dirty="0" smtClean="0">
                <a:solidFill>
                  <a:srgbClr val="000099"/>
                </a:solidFill>
                <a:effectLst>
                  <a:outerShdw blurRad="38100" dist="38100" dir="2700000" algn="tl">
                    <a:srgbClr val="FFFFFF"/>
                  </a:outerShdw>
                </a:effectLst>
              </a:rPr>
              <a:t>تصفیه و تزکیه کزدن ساختن قسمتی در خور برای پادشاهی خداوند (</a:t>
            </a:r>
            <a:r>
              <a:rPr lang="en-US" sz="2800" dirty="0" err="1" smtClean="0">
                <a:solidFill>
                  <a:srgbClr val="000099"/>
                </a:solidFill>
                <a:effectLst>
                  <a:outerShdw blurRad="38100" dist="38100" dir="2700000" algn="tl">
                    <a:srgbClr val="FFFFFF"/>
                  </a:outerShdw>
                </a:effectLst>
              </a:rPr>
              <a:t>heb</a:t>
            </a:r>
            <a:r>
              <a:rPr lang="en-US" sz="2800" dirty="0" smtClean="0">
                <a:solidFill>
                  <a:srgbClr val="000099"/>
                </a:solidFill>
                <a:effectLst>
                  <a:outerShdw blurRad="38100" dist="38100" dir="2700000" algn="tl">
                    <a:srgbClr val="FFFFFF"/>
                  </a:outerShdw>
                </a:effectLst>
              </a:rPr>
              <a:t> 12:15-11</a:t>
            </a:r>
            <a:r>
              <a:rPr lang="fa-IR" sz="2800" dirty="0" smtClean="0">
                <a:solidFill>
                  <a:srgbClr val="000099"/>
                </a:solidFill>
                <a:effectLst>
                  <a:outerShdw blurRad="38100" dist="38100" dir="2700000" algn="tl">
                    <a:srgbClr val="FFFFFF"/>
                  </a:outerShdw>
                </a:effectLst>
              </a:rPr>
              <a:t>)</a:t>
            </a:r>
          </a:p>
          <a:p>
            <a:pPr algn="r" rtl="1"/>
            <a:r>
              <a:rPr lang="fa-IR" sz="2800" dirty="0" smtClean="0">
                <a:solidFill>
                  <a:srgbClr val="000099"/>
                </a:solidFill>
                <a:effectLst>
                  <a:outerShdw blurRad="38100" dist="38100" dir="2700000" algn="tl">
                    <a:srgbClr val="FFFFFF"/>
                  </a:outerShdw>
                </a:effectLst>
              </a:rPr>
              <a:t>خداوند خواهد بدهی بپردازد زمانی (</a:t>
            </a:r>
            <a:r>
              <a:rPr lang="en-US" sz="2800" dirty="0" smtClean="0">
                <a:solidFill>
                  <a:srgbClr val="000099"/>
                </a:solidFill>
                <a:effectLst>
                  <a:outerShdw blurRad="38100" dist="38100" dir="2700000" algn="tl">
                    <a:srgbClr val="FFFFFF"/>
                  </a:outerShdw>
                </a:effectLst>
              </a:rPr>
              <a:t> </a:t>
            </a:r>
            <a:r>
              <a:rPr lang="en-US" sz="2800" dirty="0" err="1" smtClean="0">
                <a:solidFill>
                  <a:srgbClr val="000099"/>
                </a:solidFill>
                <a:effectLst>
                  <a:outerShdw blurRad="38100" dist="38100" dir="2700000" algn="tl">
                    <a:srgbClr val="FFFFFF"/>
                  </a:outerShdw>
                </a:effectLst>
              </a:rPr>
              <a:t>luke</a:t>
            </a:r>
            <a:r>
              <a:rPr lang="en-US" sz="2800" dirty="0" smtClean="0">
                <a:solidFill>
                  <a:srgbClr val="000099"/>
                </a:solidFill>
                <a:effectLst>
                  <a:outerShdw blurRad="38100" dist="38100" dir="2700000" algn="tl">
                    <a:srgbClr val="FFFFFF"/>
                  </a:outerShdw>
                </a:effectLst>
              </a:rPr>
              <a:t> 18:7-11.  2 </a:t>
            </a:r>
            <a:r>
              <a:rPr lang="en-US" sz="2800" dirty="0" err="1" smtClean="0">
                <a:solidFill>
                  <a:srgbClr val="000099"/>
                </a:solidFill>
                <a:effectLst>
                  <a:outerShdw blurRad="38100" dist="38100" dir="2700000" algn="tl">
                    <a:srgbClr val="FFFFFF"/>
                  </a:outerShdw>
                </a:effectLst>
              </a:rPr>
              <a:t>thes</a:t>
            </a:r>
            <a:r>
              <a:rPr lang="en-US" sz="2800" dirty="0" smtClean="0">
                <a:solidFill>
                  <a:srgbClr val="000099"/>
                </a:solidFill>
                <a:effectLst>
                  <a:outerShdw blurRad="38100" dist="38100" dir="2700000" algn="tl">
                    <a:srgbClr val="FFFFFF"/>
                  </a:outerShdw>
                </a:effectLst>
              </a:rPr>
              <a:t> 1:6</a:t>
            </a:r>
            <a:r>
              <a:rPr lang="fa-IR" sz="2800" dirty="0" smtClean="0">
                <a:solidFill>
                  <a:srgbClr val="000099"/>
                </a:solidFill>
                <a:effectLst>
                  <a:outerShdw blurRad="38100" dist="38100" dir="2700000" algn="tl">
                    <a:srgbClr val="FFFFFF"/>
                  </a:outerShdw>
                </a:effectLst>
              </a:rPr>
              <a:t>)</a:t>
            </a:r>
            <a:endParaRPr lang="en-US" sz="2800" dirty="0">
              <a:solidFill>
                <a:srgbClr val="000099"/>
              </a:solidFill>
              <a:effectLst>
                <a:outerShdw blurRad="38100" dist="38100" dir="2700000" algn="tl">
                  <a:srgbClr val="FFFFFF"/>
                </a:outerShdw>
              </a:effectLst>
            </a:endParaRP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51520" y="620688"/>
            <a:ext cx="8763000" cy="1143000"/>
          </a:xfrm>
        </p:spPr>
        <p:txBody>
          <a:bodyPr/>
          <a:lstStyle/>
          <a:p>
            <a:pPr algn="ctr"/>
            <a:r>
              <a:rPr lang="fa-IR" dirty="0" smtClean="0"/>
              <a:t>خداوند گرایشی به سمت توفیق ناگهانی</a:t>
            </a:r>
            <a:endParaRPr lang="en-US" dirty="0"/>
          </a:p>
        </p:txBody>
      </p:sp>
      <p:sp>
        <p:nvSpPr>
          <p:cNvPr id="59395" name="Rectangle 3"/>
          <p:cNvSpPr>
            <a:spLocks noGrp="1" noChangeArrowheads="1"/>
          </p:cNvSpPr>
          <p:nvPr>
            <p:ph idx="1"/>
          </p:nvPr>
        </p:nvSpPr>
        <p:spPr>
          <a:xfrm>
            <a:off x="152400" y="1844824"/>
            <a:ext cx="8991600" cy="4104456"/>
          </a:xfrm>
        </p:spPr>
        <p:txBody>
          <a:bodyPr>
            <a:normAutofit/>
          </a:bodyPr>
          <a:lstStyle/>
          <a:p>
            <a:pPr algn="r" rtl="1">
              <a:buFont typeface="Wingdings" pitchFamily="2" charset="2"/>
              <a:buNone/>
            </a:pPr>
            <a:r>
              <a:rPr lang="fa-IR" dirty="0" smtClean="0"/>
              <a:t>گیرنده زندگی است خداوند حق ویژه تنها:</a:t>
            </a:r>
          </a:p>
          <a:p>
            <a:pPr algn="r" rtl="1"/>
            <a:r>
              <a:rPr lang="en-US" dirty="0" smtClean="0"/>
              <a:t>Cain &amp; </a:t>
            </a:r>
            <a:r>
              <a:rPr lang="en-US" dirty="0" err="1" smtClean="0"/>
              <a:t>abel</a:t>
            </a:r>
            <a:r>
              <a:rPr lang="en-US" dirty="0" smtClean="0"/>
              <a:t> . Genesis 4-8-12</a:t>
            </a:r>
          </a:p>
          <a:p>
            <a:pPr algn="r" rtl="1"/>
            <a:r>
              <a:rPr lang="fa-IR" dirty="0"/>
              <a:t> </a:t>
            </a:r>
            <a:r>
              <a:rPr lang="fa-IR" dirty="0" smtClean="0"/>
              <a:t>تا کنون خداوند گذراند حکم از مرگ </a:t>
            </a:r>
            <a:r>
              <a:rPr lang="en-US" dirty="0" smtClean="0"/>
              <a:t> gen 2:17-3:19</a:t>
            </a:r>
          </a:p>
          <a:p>
            <a:pPr algn="r" rtl="1"/>
            <a:r>
              <a:rPr lang="fa-IR" dirty="0" smtClean="0"/>
              <a:t>خداوند ویران کرد بدی ها </a:t>
            </a:r>
            <a:r>
              <a:rPr lang="en-US" dirty="0" smtClean="0"/>
              <a:t> gen 7:21-22</a:t>
            </a:r>
          </a:p>
          <a:p>
            <a:pPr algn="r" rtl="1"/>
            <a:r>
              <a:rPr lang="fa-IR" dirty="0"/>
              <a:t> </a:t>
            </a:r>
            <a:r>
              <a:rPr lang="fa-IR" dirty="0" smtClean="0"/>
              <a:t>فرمایشات فامیلی نوح نه ساخته شده زندگی انسانی </a:t>
            </a:r>
            <a:r>
              <a:rPr lang="en-US" dirty="0" smtClean="0"/>
              <a:t> gen 9:6</a:t>
            </a:r>
          </a:p>
          <a:p>
            <a:pPr marL="0" indent="0" algn="r" rtl="1">
              <a:buNone/>
            </a:pPr>
            <a:r>
              <a:rPr lang="fa-IR" dirty="0" smtClean="0"/>
              <a:t>خداوند ضربه وارد کرده به مرگ همچون مجازات بر اینان نشسته از دادگاهی او </a:t>
            </a:r>
            <a:r>
              <a:rPr lang="en-US" dirty="0" smtClean="0"/>
              <a:t> rom 1:18</a:t>
            </a:r>
          </a:p>
          <a:p>
            <a:pPr algn="r" rtl="1"/>
            <a:r>
              <a:rPr lang="fa-IR" dirty="0" smtClean="0"/>
              <a:t>خداوند نگرفته لذت از مرگ از بدی </a:t>
            </a:r>
            <a:r>
              <a:rPr lang="en-US" dirty="0" smtClean="0"/>
              <a:t> 2 pet 3:9</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6" name="Object 4"/>
          <p:cNvGraphicFramePr>
            <a:graphicFrameLocks noChangeAspect="1"/>
          </p:cNvGraphicFramePr>
          <p:nvPr/>
        </p:nvGraphicFramePr>
        <p:xfrm>
          <a:off x="0" y="1600200"/>
          <a:ext cx="9144000" cy="5257800"/>
        </p:xfrm>
        <a:graphic>
          <a:graphicData uri="http://schemas.openxmlformats.org/presentationml/2006/ole">
            <mc:AlternateContent xmlns:mc="http://schemas.openxmlformats.org/markup-compatibility/2006">
              <mc:Choice xmlns:v="urn:schemas-microsoft-com:vml" Requires="v">
                <p:oleObj spid="_x0000_s2101" name="Photo Editor Photo" r:id="rId3" imgW="4571429" imgH="3715269" progId="">
                  <p:embed/>
                </p:oleObj>
              </mc:Choice>
              <mc:Fallback>
                <p:oleObj name="Photo Editor Photo" r:id="rId3" imgW="4571429" imgH="3715269" progId="">
                  <p:embed/>
                  <p:pic>
                    <p:nvPicPr>
                      <p:cNvPr id="0" name="Picture 2"/>
                      <p:cNvPicPr>
                        <a:picLocks noChangeAspect="1" noChangeArrowheads="1"/>
                      </p:cNvPicPr>
                      <p:nvPr/>
                    </p:nvPicPr>
                    <p:blipFill>
                      <a:blip r:embed="rId4">
                        <a:lum bright="40000" contrast="-70000"/>
                        <a:grayscl/>
                        <a:extLst>
                          <a:ext uri="{28A0092B-C50C-407E-A947-70E740481C1C}">
                            <a14:useLocalDpi xmlns:a14="http://schemas.microsoft.com/office/drawing/2010/main" val="0"/>
                          </a:ext>
                        </a:extLst>
                      </a:blip>
                      <a:srcRect/>
                      <a:stretch>
                        <a:fillRect/>
                      </a:stretch>
                    </p:blipFill>
                    <p:spPr bwMode="ltGray">
                      <a:xfrm>
                        <a:off x="0" y="1600200"/>
                        <a:ext cx="91440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914" name="Rectangle 2"/>
          <p:cNvSpPr>
            <a:spLocks noGrp="1" noChangeArrowheads="1"/>
          </p:cNvSpPr>
          <p:nvPr>
            <p:ph type="title"/>
          </p:nvPr>
        </p:nvSpPr>
        <p:spPr/>
        <p:txBody>
          <a:bodyPr>
            <a:normAutofit/>
          </a:bodyPr>
          <a:lstStyle/>
          <a:p>
            <a:pPr algn="ctr"/>
            <a:r>
              <a:rPr lang="fa-IR" dirty="0" smtClean="0"/>
              <a:t>خداوند گرایشی به سمت توفیق ناگهانی</a:t>
            </a:r>
            <a:endParaRPr lang="en-US" dirty="0"/>
          </a:p>
        </p:txBody>
      </p:sp>
      <p:sp>
        <p:nvSpPr>
          <p:cNvPr id="38915" name="Rectangle 3"/>
          <p:cNvSpPr>
            <a:spLocks noGrp="1" noChangeArrowheads="1"/>
          </p:cNvSpPr>
          <p:nvPr>
            <p:ph idx="1"/>
          </p:nvPr>
        </p:nvSpPr>
        <p:spPr/>
        <p:txBody>
          <a:bodyPr/>
          <a:lstStyle/>
          <a:p>
            <a:pPr algn="r" rtl="1"/>
            <a:r>
              <a:rPr lang="fa-IR" dirty="0" smtClean="0"/>
              <a:t>به کشتن برای کدام دلیل است ممنوع</a:t>
            </a:r>
            <a:endParaRPr lang="en-US" dirty="0"/>
          </a:p>
          <a:p>
            <a:pPr>
              <a:buFont typeface="Wingdings" pitchFamily="2" charset="2"/>
              <a:buNone/>
            </a:pPr>
            <a:r>
              <a:rPr lang="en-US" dirty="0">
                <a:solidFill>
                  <a:srgbClr val="000099"/>
                </a:solidFill>
                <a:effectLst>
                  <a:outerShdw blurRad="38100" dist="38100" dir="2700000" algn="tl">
                    <a:srgbClr val="FFFFFF"/>
                  </a:outerShdw>
                </a:effectLst>
              </a:rPr>
              <a:t>		Matt. 5:21; Mark 10:19; Luke </a:t>
            </a:r>
            <a:r>
              <a:rPr lang="en-US" dirty="0" smtClean="0">
                <a:solidFill>
                  <a:srgbClr val="000099"/>
                </a:solidFill>
                <a:effectLst>
                  <a:outerShdw blurRad="38100" dist="38100" dir="2700000" algn="tl">
                    <a:srgbClr val="FFFFFF"/>
                  </a:outerShdw>
                </a:effectLst>
              </a:rPr>
              <a:t>18:20</a:t>
            </a:r>
            <a:endParaRPr lang="fa-IR" dirty="0" smtClean="0">
              <a:solidFill>
                <a:srgbClr val="000099"/>
              </a:solidFill>
              <a:effectLst>
                <a:outerShdw blurRad="38100" dist="38100" dir="2700000" algn="tl">
                  <a:srgbClr val="FFFFFF"/>
                </a:outerShdw>
              </a:effectLst>
            </a:endParaRPr>
          </a:p>
          <a:p>
            <a:pPr>
              <a:buFont typeface="Wingdings" pitchFamily="2" charset="2"/>
              <a:buNone/>
            </a:pPr>
            <a:endParaRPr lang="en-US" dirty="0">
              <a:solidFill>
                <a:srgbClr val="000099"/>
              </a:solidFill>
              <a:effectLst>
                <a:outerShdw blurRad="38100" dist="38100" dir="2700000" algn="tl">
                  <a:srgbClr val="FFFFFF"/>
                </a:outerShdw>
              </a:effectLst>
            </a:endParaRPr>
          </a:p>
          <a:p>
            <a:pPr algn="r" rtl="1"/>
            <a:r>
              <a:rPr lang="fa-IR" dirty="0" smtClean="0">
                <a:effectLst>
                  <a:outerShdw blurRad="38100" dist="38100" dir="2700000" algn="tl">
                    <a:srgbClr val="FFFFFF"/>
                  </a:outerShdw>
                </a:effectLst>
              </a:rPr>
              <a:t>همواره دشمنی از اولین برادر است رعایت همچون معادل به قتل</a:t>
            </a:r>
            <a:endParaRPr lang="en-US" dirty="0">
              <a:effectLst>
                <a:outerShdw blurRad="38100" dist="38100" dir="2700000" algn="tl">
                  <a:srgbClr val="FFFFFF"/>
                </a:outerShdw>
              </a:effectLst>
            </a:endParaRPr>
          </a:p>
          <a:p>
            <a:pPr>
              <a:buFont typeface="Wingdings" pitchFamily="2" charset="2"/>
              <a:buNone/>
            </a:pPr>
            <a:r>
              <a:rPr lang="en-US" dirty="0"/>
              <a:t>		</a:t>
            </a:r>
            <a:r>
              <a:rPr lang="en-US" dirty="0">
                <a:solidFill>
                  <a:srgbClr val="000099"/>
                </a:solidFill>
                <a:effectLst>
                  <a:outerShdw blurRad="38100" dist="38100" dir="2700000" algn="tl">
                    <a:srgbClr val="FFFFFF"/>
                  </a:outerShdw>
                </a:effectLst>
              </a:rPr>
              <a:t>Matt. 5:22; 1 John 3:15</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ctr"/>
            <a:r>
              <a:rPr lang="fa-IR" dirty="0" smtClean="0"/>
              <a:t>فرمایشات مسیح</a:t>
            </a:r>
            <a:endParaRPr lang="en-US" dirty="0"/>
          </a:p>
        </p:txBody>
      </p:sp>
      <p:sp>
        <p:nvSpPr>
          <p:cNvPr id="29699" name="Rectangle 3"/>
          <p:cNvSpPr>
            <a:spLocks noGrp="1" noChangeArrowheads="1"/>
          </p:cNvSpPr>
          <p:nvPr>
            <p:ph idx="1"/>
          </p:nvPr>
        </p:nvSpPr>
        <p:spPr/>
        <p:txBody>
          <a:bodyPr/>
          <a:lstStyle/>
          <a:p>
            <a:pPr algn="r" rtl="1"/>
            <a:r>
              <a:rPr lang="fa-IR" dirty="0" smtClean="0">
                <a:solidFill>
                  <a:srgbClr val="000099"/>
                </a:solidFill>
                <a:effectLst>
                  <a:outerShdw blurRad="38100" dist="38100" dir="2700000" algn="tl">
                    <a:srgbClr val="FFFFFF"/>
                  </a:outerShdw>
                </a:effectLst>
              </a:rPr>
              <a:t>نه ایستادگی به مرگ </a:t>
            </a:r>
            <a:r>
              <a:rPr lang="en-US" dirty="0">
                <a:solidFill>
                  <a:srgbClr val="000099"/>
                </a:solidFill>
                <a:effectLst>
                  <a:outerShdw blurRad="38100" dist="38100" dir="2700000" algn="tl">
                    <a:srgbClr val="FFFFFF"/>
                  </a:outerShdw>
                </a:effectLst>
              </a:rPr>
              <a:t>Matt. 5:39-40</a:t>
            </a:r>
            <a:r>
              <a:rPr lang="fa-IR" dirty="0">
                <a:solidFill>
                  <a:srgbClr val="000099"/>
                </a:solidFill>
                <a:effectLst>
                  <a:outerShdw blurRad="38100" dist="38100" dir="2700000" algn="tl">
                    <a:srgbClr val="FFFFFF"/>
                  </a:outerShdw>
                </a:effectLst>
              </a:rPr>
              <a:t> </a:t>
            </a:r>
            <a:endParaRPr lang="en-US" dirty="0">
              <a:solidFill>
                <a:srgbClr val="000099"/>
              </a:solidFill>
              <a:effectLst>
                <a:outerShdw blurRad="38100" dist="38100" dir="2700000" algn="tl">
                  <a:srgbClr val="FFFFFF"/>
                </a:outerShdw>
              </a:effectLst>
            </a:endParaRPr>
          </a:p>
          <a:p>
            <a:pPr algn="r" rtl="1"/>
            <a:r>
              <a:rPr lang="fa-IR" dirty="0" smtClean="0">
                <a:solidFill>
                  <a:srgbClr val="000099"/>
                </a:solidFill>
                <a:effectLst>
                  <a:outerShdw blurRad="38100" dist="38100" dir="2700000" algn="tl">
                    <a:srgbClr val="FFFFFF"/>
                  </a:outerShdw>
                </a:effectLst>
              </a:rPr>
              <a:t>نه گرفتن انتقام </a:t>
            </a:r>
            <a:r>
              <a:rPr lang="en-US" dirty="0" smtClean="0">
                <a:solidFill>
                  <a:srgbClr val="000099"/>
                </a:solidFill>
                <a:effectLst>
                  <a:outerShdw blurRad="38100" dist="38100" dir="2700000" algn="tl">
                    <a:srgbClr val="FFFFFF"/>
                  </a:outerShdw>
                </a:effectLst>
              </a:rPr>
              <a:t>Rev</a:t>
            </a:r>
            <a:r>
              <a:rPr lang="en-US" dirty="0">
                <a:solidFill>
                  <a:srgbClr val="000099"/>
                </a:solidFill>
                <a:effectLst>
                  <a:outerShdw blurRad="38100" dist="38100" dir="2700000" algn="tl">
                    <a:srgbClr val="FFFFFF"/>
                  </a:outerShdw>
                </a:effectLst>
              </a:rPr>
              <a:t>. 12:19</a:t>
            </a:r>
          </a:p>
          <a:p>
            <a:pPr algn="r" rtl="1"/>
            <a:r>
              <a:rPr lang="fa-IR" dirty="0" smtClean="0">
                <a:solidFill>
                  <a:srgbClr val="000099"/>
                </a:solidFill>
                <a:effectLst>
                  <a:outerShdw blurRad="38100" dist="38100" dir="2700000" algn="tl">
                    <a:srgbClr val="FFFFFF"/>
                  </a:outerShdw>
                </a:effectLst>
              </a:rPr>
              <a:t>نه تعبیر بدی به بدی </a:t>
            </a:r>
            <a:r>
              <a:rPr lang="en-US" dirty="0" smtClean="0">
                <a:solidFill>
                  <a:srgbClr val="000099"/>
                </a:solidFill>
                <a:effectLst>
                  <a:outerShdw blurRad="38100" dist="38100" dir="2700000" algn="tl">
                    <a:srgbClr val="FFFFFF"/>
                  </a:outerShdw>
                </a:effectLst>
              </a:rPr>
              <a:t>1 </a:t>
            </a:r>
            <a:r>
              <a:rPr lang="en-US" dirty="0" err="1">
                <a:solidFill>
                  <a:srgbClr val="000099"/>
                </a:solidFill>
                <a:effectLst>
                  <a:outerShdw blurRad="38100" dist="38100" dir="2700000" algn="tl">
                    <a:srgbClr val="FFFFFF"/>
                  </a:outerShdw>
                </a:effectLst>
              </a:rPr>
              <a:t>Thes</a:t>
            </a:r>
            <a:r>
              <a:rPr lang="en-US" dirty="0">
                <a:solidFill>
                  <a:srgbClr val="000099"/>
                </a:solidFill>
                <a:effectLst>
                  <a:outerShdw blurRad="38100" dist="38100" dir="2700000" algn="tl">
                    <a:srgbClr val="FFFFFF"/>
                  </a:outerShdw>
                </a:effectLst>
              </a:rPr>
              <a:t>. 5:15</a:t>
            </a:r>
            <a:endParaRPr lang="en-US" dirty="0"/>
          </a:p>
          <a:p>
            <a:pPr algn="r" rtl="1"/>
            <a:r>
              <a:rPr lang="fa-IR" dirty="0" smtClean="0">
                <a:solidFill>
                  <a:srgbClr val="000099"/>
                </a:solidFill>
                <a:effectLst>
                  <a:outerShdw blurRad="38100" dist="38100" dir="2700000" algn="tl">
                    <a:srgbClr val="FFFFFF"/>
                  </a:outerShdw>
                </a:effectLst>
              </a:rPr>
              <a:t>نه گرفتن شمشیر </a:t>
            </a:r>
            <a:r>
              <a:rPr lang="en-US" dirty="0" smtClean="0">
                <a:solidFill>
                  <a:srgbClr val="000099"/>
                </a:solidFill>
                <a:effectLst>
                  <a:outerShdw blurRad="38100" dist="38100" dir="2700000" algn="tl">
                    <a:srgbClr val="FFFFFF"/>
                  </a:outerShdw>
                </a:effectLst>
              </a:rPr>
              <a:t>Matt</a:t>
            </a:r>
            <a:r>
              <a:rPr lang="en-US" dirty="0">
                <a:solidFill>
                  <a:srgbClr val="000099"/>
                </a:solidFill>
                <a:effectLst>
                  <a:outerShdw blurRad="38100" dist="38100" dir="2700000" algn="tl">
                    <a:srgbClr val="FFFFFF"/>
                  </a:outerShdw>
                </a:effectLst>
              </a:rPr>
              <a:t>. 26:52</a:t>
            </a:r>
          </a:p>
          <a:p>
            <a:pPr algn="r" rtl="1"/>
            <a:r>
              <a:rPr lang="fa-IR" dirty="0" smtClean="0">
                <a:solidFill>
                  <a:srgbClr val="000099"/>
                </a:solidFill>
                <a:effectLst>
                  <a:outerShdw blurRad="38100" dist="38100" dir="2700000" algn="tl">
                    <a:srgbClr val="FFFFFF"/>
                  </a:outerShdw>
                </a:effectLst>
              </a:rPr>
              <a:t>نه کشتن </a:t>
            </a:r>
            <a:r>
              <a:rPr lang="en-US" dirty="0" smtClean="0">
                <a:solidFill>
                  <a:srgbClr val="000099"/>
                </a:solidFill>
                <a:effectLst>
                  <a:outerShdw blurRad="38100" dist="38100" dir="2700000" algn="tl">
                    <a:srgbClr val="FFFFFF"/>
                  </a:outerShdw>
                </a:effectLst>
              </a:rPr>
              <a:t>James </a:t>
            </a:r>
            <a:r>
              <a:rPr lang="en-US" dirty="0">
                <a:solidFill>
                  <a:srgbClr val="000099"/>
                </a:solidFill>
                <a:effectLst>
                  <a:outerShdw blurRad="38100" dist="38100" dir="2700000" algn="tl">
                    <a:srgbClr val="FFFFFF"/>
                  </a:outerShdw>
                </a:effectLst>
              </a:rPr>
              <a:t>2:11; Rom. 13:9</a:t>
            </a:r>
          </a:p>
          <a:p>
            <a:pPr algn="r" rtl="1"/>
            <a:r>
              <a:rPr lang="fa-IR" dirty="0" smtClean="0">
                <a:solidFill>
                  <a:srgbClr val="000099"/>
                </a:solidFill>
                <a:effectLst>
                  <a:outerShdw blurRad="38100" dist="38100" dir="2700000" algn="tl">
                    <a:srgbClr val="FFFFFF"/>
                  </a:outerShdw>
                </a:effectLst>
              </a:rPr>
              <a:t>نه نزاع اما به اندازه احساسی از هجوم سریع </a:t>
            </a:r>
            <a:r>
              <a:rPr lang="en-US" dirty="0" smtClean="0">
                <a:solidFill>
                  <a:srgbClr val="000099"/>
                </a:solidFill>
                <a:effectLst>
                  <a:outerShdw blurRad="38100" dist="38100" dir="2700000" algn="tl">
                    <a:srgbClr val="FFFFFF"/>
                  </a:outerShdw>
                </a:effectLst>
              </a:rPr>
              <a:t>Luke </a:t>
            </a:r>
            <a:r>
              <a:rPr lang="en-US" dirty="0">
                <a:solidFill>
                  <a:srgbClr val="000099"/>
                </a:solidFill>
                <a:effectLst>
                  <a:outerShdw blurRad="38100" dist="38100" dir="2700000" algn="tl">
                    <a:srgbClr val="FFFFFF"/>
                  </a:outerShdw>
                </a:effectLst>
              </a:rPr>
              <a:t>21:20</a:t>
            </a: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3408</TotalTime>
  <Words>2356</Words>
  <Application>Microsoft Office PowerPoint</Application>
  <PresentationFormat>On-screen Show (4:3)</PresentationFormat>
  <Paragraphs>142</Paragraphs>
  <Slides>48</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Flow</vt:lpstr>
      <vt:lpstr>Photo Editor Photo</vt:lpstr>
      <vt:lpstr>مبانی انجیل مطاعه درس 11: زندگی در مسیح</vt:lpstr>
      <vt:lpstr>11-1. معرفی </vt:lpstr>
      <vt:lpstr>11-2 . تقدس</vt:lpstr>
      <vt:lpstr>.</vt:lpstr>
      <vt:lpstr>11-2-1. نیرویی برای ما </vt:lpstr>
      <vt:lpstr>مسیحی گرایشی به سوی دادگری کردن</vt:lpstr>
      <vt:lpstr>خداوند گرایشی به سمت توفیق ناگهانی</vt:lpstr>
      <vt:lpstr>خداوند گرایشی به سمت توفیق ناگهانی</vt:lpstr>
      <vt:lpstr>فرمایشات مسیح</vt:lpstr>
      <vt:lpstr>PowerPoint Presentation</vt:lpstr>
      <vt:lpstr>.</vt:lpstr>
      <vt:lpstr>11-2-2. دیپلوماسی</vt:lpstr>
      <vt:lpstr>چرا من رای ندهم</vt:lpstr>
      <vt:lpstr>.</vt:lpstr>
      <vt:lpstr>11-2-3. اذت های دنیوی </vt:lpstr>
      <vt:lpstr>.</vt:lpstr>
      <vt:lpstr>11-3. زندگی عملی عیسی      11-3-1. مبانی انجیل </vt:lpstr>
      <vt:lpstr>PowerPoint Presentation</vt:lpstr>
      <vt:lpstr>.</vt:lpstr>
      <vt:lpstr>11-3-2. دعا</vt:lpstr>
      <vt:lpstr>.</vt:lpstr>
      <vt:lpstr>.</vt:lpstr>
      <vt:lpstr>.</vt:lpstr>
      <vt:lpstr>11-3-3. موعظه ها</vt:lpstr>
      <vt:lpstr>.</vt:lpstr>
      <vt:lpstr>PowerPoint Presentation</vt:lpstr>
      <vt:lpstr>کلیسای / زندگی Ecclesial11-3-4.    Photo:Bamako Ecclesia, Mali- all baptized in a day </vt:lpstr>
      <vt:lpstr>.</vt:lpstr>
      <vt:lpstr>11-3-5. شکستن نان</vt:lpstr>
      <vt:lpstr>از هر وقت که شما خوردید این نان و نوشیدید این جام ، شما اعلام کردید به پادشاهی مرگ تا اینکه او بیاید. 1 cortnthians 11:26</vt:lpstr>
      <vt:lpstr>.</vt:lpstr>
      <vt:lpstr>1Cor. 11:23-28</vt:lpstr>
      <vt:lpstr>منظور امکان استفاده از خدمات برای شکستن نان</vt:lpstr>
      <vt:lpstr>در گروه های کوچک به طور منظم ...</vt:lpstr>
      <vt:lpstr>یا هر زمان که مؤمنان را ملاقات</vt:lpstr>
      <vt:lpstr>PowerPoint Presentation</vt:lpstr>
      <vt:lpstr>11-4. ازدواج</vt:lpstr>
      <vt:lpstr>.</vt:lpstr>
      <vt:lpstr>.</vt:lpstr>
      <vt:lpstr>.</vt:lpstr>
      <vt:lpstr>.</vt:lpstr>
      <vt:lpstr>.</vt:lpstr>
      <vt:lpstr>.</vt:lpstr>
      <vt:lpstr>11-5. کمک هزینه </vt:lpstr>
      <vt:lpstr>.</vt:lpstr>
      <vt:lpstr>PowerPoint Presentation</vt:lpstr>
      <vt:lpstr>www.biblebasicsonline.com www.carelinks.net Email: info@carelinks.net </vt:lpstr>
      <vt:lpstr>مطالعه درس 11: سوالها</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dc:creator>
  <cp:lastModifiedBy>Dr. Roxana</cp:lastModifiedBy>
  <cp:revision>79</cp:revision>
  <dcterms:created xsi:type="dcterms:W3CDTF">2012-04-15T07:09:50Z</dcterms:created>
  <dcterms:modified xsi:type="dcterms:W3CDTF">2015-07-12T05:46:44Z</dcterms:modified>
</cp:coreProperties>
</file>