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9" r:id="rId3"/>
    <p:sldId id="260" r:id="rId4"/>
    <p:sldId id="268" r:id="rId5"/>
    <p:sldId id="270" r:id="rId6"/>
    <p:sldId id="269" r:id="rId7"/>
    <p:sldId id="271" r:id="rId8"/>
    <p:sldId id="272" r:id="rId9"/>
    <p:sldId id="273" r:id="rId10"/>
    <p:sldId id="274" r:id="rId11"/>
    <p:sldId id="275" r:id="rId12"/>
    <p:sldId id="301" r:id="rId13"/>
    <p:sldId id="276" r:id="rId14"/>
    <p:sldId id="278" r:id="rId15"/>
    <p:sldId id="298" r:id="rId16"/>
    <p:sldId id="279" r:id="rId17"/>
    <p:sldId id="257" r:id="rId18"/>
    <p:sldId id="258" r:id="rId19"/>
    <p:sldId id="262" r:id="rId20"/>
    <p:sldId id="280" r:id="rId21"/>
    <p:sldId id="281" r:id="rId22"/>
    <p:sldId id="282" r:id="rId23"/>
    <p:sldId id="283" r:id="rId24"/>
    <p:sldId id="284" r:id="rId25"/>
    <p:sldId id="285" r:id="rId26"/>
    <p:sldId id="286" r:id="rId27"/>
    <p:sldId id="287" r:id="rId28"/>
    <p:sldId id="263" r:id="rId29"/>
    <p:sldId id="288" r:id="rId30"/>
    <p:sldId id="289" r:id="rId31"/>
    <p:sldId id="290" r:id="rId32"/>
    <p:sldId id="291" r:id="rId33"/>
    <p:sldId id="297" r:id="rId34"/>
    <p:sldId id="265" r:id="rId35"/>
    <p:sldId id="292" r:id="rId36"/>
    <p:sldId id="293" r:id="rId37"/>
    <p:sldId id="294" r:id="rId38"/>
    <p:sldId id="300"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CC00"/>
    <a:srgbClr val="FF9900"/>
    <a:srgbClr val="491D43"/>
    <a:srgbClr val="003366"/>
    <a:srgbClr val="000066"/>
    <a:srgbClr val="660066"/>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BC4E48-B30B-4F64-8B1D-9D0E4A099B60}" type="datetimeFigureOut">
              <a:rPr lang="en-GB" smtClean="0"/>
              <a:pPr/>
              <a:t>16/06/2015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9C6EAE-153F-4C08-AFE8-D977C1F06658}" type="slidenum">
              <a:rPr lang="en-GB" smtClean="0"/>
              <a:pPr/>
              <a:t>‹#›</a:t>
            </a:fld>
            <a:endParaRPr lang="en-GB"/>
          </a:p>
        </p:txBody>
      </p:sp>
    </p:spTree>
    <p:extLst>
      <p:ext uri="{BB962C8B-B14F-4D97-AF65-F5344CB8AC3E}">
        <p14:creationId xmlns:p14="http://schemas.microsoft.com/office/powerpoint/2010/main" val="125935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AA3A231-C030-403B-A2CD-AE07E3DEBC8D}" type="slidenum">
              <a:rPr lang="en-GB"/>
              <a:pPr/>
              <a:t>17</a:t>
            </a:fld>
            <a:endParaRPr lang="en-GB"/>
          </a:p>
        </p:txBody>
      </p:sp>
      <p:sp>
        <p:nvSpPr>
          <p:cNvPr id="174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0" name="Rectangle 2"/>
          <p:cNvSpPr txBox="1">
            <a:spLocks noGrp="1" noChangeArrowheads="1"/>
          </p:cNvSpPr>
          <p:nvPr>
            <p:ph type="body" idx="1"/>
          </p:nvPr>
        </p:nvSpPr>
        <p:spPr bwMode="auto">
          <a:xfrm>
            <a:off x="685800" y="4343400"/>
            <a:ext cx="5486400" cy="4116388"/>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34923E4-60CC-4838-8711-63AAFEA99732}" type="slidenum">
              <a:rPr lang="en-GB"/>
              <a:pPr/>
              <a:t>18</a:t>
            </a:fld>
            <a:endParaRPr lang="en-GB"/>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6388"/>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A17E41-6FA1-47BA-8425-C1AF7970ABD3}" type="datetimeFigureOut">
              <a:rPr lang="en-GB" smtClean="0"/>
              <a:pPr/>
              <a:t>16/06/2015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A17E41-6FA1-47BA-8425-C1AF7970ABD3}" type="datetimeFigureOut">
              <a:rPr lang="en-GB" smtClean="0"/>
              <a:pPr/>
              <a:t>16/06/2015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A17E41-6FA1-47BA-8425-C1AF7970ABD3}" type="datetimeFigureOut">
              <a:rPr lang="en-GB" smtClean="0"/>
              <a:pPr/>
              <a:t>16/06/2015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8013" cy="5849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idx="10"/>
          </p:nvPr>
        </p:nvSpPr>
        <p:spPr>
          <a:xfrm>
            <a:off x="457200" y="6245225"/>
            <a:ext cx="2132013" cy="474663"/>
          </a:xfrm>
        </p:spPr>
        <p:txBody>
          <a:bodyPr/>
          <a:lstStyle>
            <a:lvl1pPr>
              <a:defRPr/>
            </a:lvl1pPr>
          </a:lstStyle>
          <a:p>
            <a:endParaRPr lang="en-GB"/>
          </a:p>
        </p:txBody>
      </p:sp>
      <p:sp>
        <p:nvSpPr>
          <p:cNvPr id="4" name="Footer Placeholder 3"/>
          <p:cNvSpPr>
            <a:spLocks noGrp="1"/>
          </p:cNvSpPr>
          <p:nvPr>
            <p:ph type="ftr" idx="11"/>
          </p:nvPr>
        </p:nvSpPr>
        <p:spPr>
          <a:xfrm>
            <a:off x="3124200" y="6245225"/>
            <a:ext cx="2894013" cy="474663"/>
          </a:xfrm>
        </p:spPr>
        <p:txBody>
          <a:bodyPr/>
          <a:lstStyle>
            <a:lvl1pPr>
              <a:defRPr/>
            </a:lvl1pPr>
          </a:lstStyle>
          <a:p>
            <a:endParaRPr lang="en-GB"/>
          </a:p>
        </p:txBody>
      </p:sp>
      <p:sp>
        <p:nvSpPr>
          <p:cNvPr id="5" name="Slide Number Placeholder 4"/>
          <p:cNvSpPr>
            <a:spLocks noGrp="1"/>
          </p:cNvSpPr>
          <p:nvPr>
            <p:ph type="sldNum" idx="12"/>
          </p:nvPr>
        </p:nvSpPr>
        <p:spPr>
          <a:xfrm>
            <a:off x="6553200" y="6245225"/>
            <a:ext cx="2132013" cy="474663"/>
          </a:xfrm>
        </p:spPr>
        <p:txBody>
          <a:bodyPr/>
          <a:lstStyle>
            <a:lvl1pPr>
              <a:defRPr/>
            </a:lvl1pPr>
          </a:lstStyle>
          <a:p>
            <a:fld id="{A6CA68DE-D754-4BA6-ABB7-4579E7FD0E6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A17E41-6FA1-47BA-8425-C1AF7970ABD3}" type="datetimeFigureOut">
              <a:rPr lang="en-GB" smtClean="0"/>
              <a:pPr/>
              <a:t>16/06/2015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A17E41-6FA1-47BA-8425-C1AF7970ABD3}" type="datetimeFigureOut">
              <a:rPr lang="en-GB" smtClean="0"/>
              <a:pPr/>
              <a:t>16/06/2015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A17E41-6FA1-47BA-8425-C1AF7970ABD3}" type="datetimeFigureOut">
              <a:rPr lang="en-GB" smtClean="0"/>
              <a:pPr/>
              <a:t>16/06/2015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A17E41-6FA1-47BA-8425-C1AF7970ABD3}" type="datetimeFigureOut">
              <a:rPr lang="en-GB" smtClean="0"/>
              <a:pPr/>
              <a:t>16/06/2015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A17E41-6FA1-47BA-8425-C1AF7970ABD3}" type="datetimeFigureOut">
              <a:rPr lang="en-GB" smtClean="0"/>
              <a:pPr/>
              <a:t>16/06/2015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17E41-6FA1-47BA-8425-C1AF7970ABD3}" type="datetimeFigureOut">
              <a:rPr lang="en-GB" smtClean="0"/>
              <a:pPr/>
              <a:t>16/06/2015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A17E41-6FA1-47BA-8425-C1AF7970ABD3}" type="datetimeFigureOut">
              <a:rPr lang="en-GB" smtClean="0"/>
              <a:pPr/>
              <a:t>16/06/2015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A17E41-6FA1-47BA-8425-C1AF7970ABD3}" type="datetimeFigureOut">
              <a:rPr lang="en-GB" smtClean="0"/>
              <a:pPr/>
              <a:t>16/06/2015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83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17E41-6FA1-47BA-8425-C1AF7970ABD3}" type="datetimeFigureOut">
              <a:rPr lang="en-GB" smtClean="0"/>
              <a:pPr/>
              <a:t>16/06/2015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21F21-2891-49AC-AFA3-68A78AB0F84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1470025"/>
          </a:xfrm>
        </p:spPr>
        <p:txBody>
          <a:bodyPr/>
          <a:lstStyle/>
          <a:p>
            <a:r>
              <a:rPr lang="fa-IR" dirty="0" smtClean="0"/>
              <a:t>انجیل اصلی</a:t>
            </a:r>
            <a:r>
              <a:rPr lang="en-GB" dirty="0" smtClean="0"/>
              <a:t/>
            </a:r>
            <a:br>
              <a:rPr lang="en-GB" dirty="0" smtClean="0"/>
            </a:br>
            <a:r>
              <a:rPr lang="fa-IR" dirty="0" smtClean="0"/>
              <a:t>مطالعه درس 2:روح خداوند</a:t>
            </a:r>
            <a:endParaRPr lang="en-GB" dirty="0"/>
          </a:p>
        </p:txBody>
      </p:sp>
      <p:pic>
        <p:nvPicPr>
          <p:cNvPr id="4" name="Picture 3" descr="BBjpg.JPG"/>
          <p:cNvPicPr>
            <a:picLocks noChangeAspect="1"/>
          </p:cNvPicPr>
          <p:nvPr/>
        </p:nvPicPr>
        <p:blipFill>
          <a:blip r:embed="rId2" cstate="print"/>
          <a:stretch>
            <a:fillRect/>
          </a:stretch>
        </p:blipFill>
        <p:spPr>
          <a:xfrm>
            <a:off x="3347864" y="2492896"/>
            <a:ext cx="2592288" cy="39844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الهامهایی از نوشته های انجیل</a:t>
            </a:r>
            <a:endParaRPr lang="en-GB" dirty="0"/>
          </a:p>
        </p:txBody>
      </p:sp>
      <p:sp>
        <p:nvSpPr>
          <p:cNvPr id="3" name="Content Placeholder 2"/>
          <p:cNvSpPr>
            <a:spLocks noGrp="1"/>
          </p:cNvSpPr>
          <p:nvPr>
            <p:ph idx="1"/>
          </p:nvPr>
        </p:nvSpPr>
        <p:spPr/>
        <p:txBody>
          <a:bodyPr>
            <a:normAutofit/>
          </a:bodyPr>
          <a:lstStyle/>
          <a:p>
            <a:pPr algn="r" rtl="1"/>
            <a:r>
              <a:rPr lang="fa-IR" sz="2000" dirty="0" smtClean="0"/>
              <a:t>فکر خداوند/ روحی است که اشهار داشته از او گفته ها. خداوند دست یافته آن اعجاز که اظهارات او از روح د رنوشته های گفته شده بواسطه مراحل مختلف چیزی از الهامات. این شرطی است از اساس گرداگر گفته های» روح»</a:t>
            </a:r>
          </a:p>
          <a:p>
            <a:pPr algn="r" rtl="1"/>
            <a:endParaRPr lang="fa-IR" sz="2000" dirty="0"/>
          </a:p>
          <a:p>
            <a:pPr algn="r" rtl="1"/>
            <a:r>
              <a:rPr lang="fa-IR" sz="2000" dirty="0" smtClean="0"/>
              <a:t>الهامات</a:t>
            </a:r>
          </a:p>
          <a:p>
            <a:pPr algn="r" rtl="1"/>
            <a:r>
              <a:rPr lang="fa-IR" sz="2000" dirty="0" smtClean="0"/>
              <a:t>«روح» به معنای «نفس» یا تنفس؛ الهامات به معنای «نفس به درون « . این است معنی که گفته شده هر یک از انسانها نوشته در صورتیکه بر روی «الهامات» از خداوند بود که گرفته شده روح خداوند</a:t>
            </a:r>
            <a:endParaRPr lang="en-GB" sz="2000" dirty="0"/>
          </a:p>
        </p:txBody>
      </p:sp>
      <p:pic>
        <p:nvPicPr>
          <p:cNvPr id="2050" name="Picture 2" descr="C:\Users\Dr. Roxana\Downloads\13544636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509120"/>
            <a:ext cx="5976664" cy="2160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tx2">
                    <a:lumMod val="50000"/>
                  </a:schemeClr>
                </a:solidFill>
              </a:rPr>
              <a:t>2</a:t>
            </a:r>
            <a:r>
              <a:rPr lang="en-GB" b="1" dirty="0" smtClean="0">
                <a:solidFill>
                  <a:schemeClr val="tx2">
                    <a:lumMod val="50000"/>
                  </a:schemeClr>
                </a:solidFill>
              </a:rPr>
              <a:t> Tim. </a:t>
            </a:r>
            <a:r>
              <a:rPr lang="fa-IR" b="1" dirty="0" smtClean="0">
                <a:solidFill>
                  <a:schemeClr val="tx2">
                    <a:lumMod val="50000"/>
                  </a:schemeClr>
                </a:solidFill>
              </a:rPr>
              <a:t>3</a:t>
            </a:r>
            <a:r>
              <a:rPr lang="en-GB" b="1" dirty="0" smtClean="0">
                <a:solidFill>
                  <a:schemeClr val="tx2">
                    <a:lumMod val="50000"/>
                  </a:schemeClr>
                </a:solidFill>
              </a:rPr>
              <a:t>:</a:t>
            </a:r>
            <a:r>
              <a:rPr lang="fa-IR" b="1" dirty="0" smtClean="0">
                <a:solidFill>
                  <a:schemeClr val="tx2">
                    <a:lumMod val="50000"/>
                  </a:schemeClr>
                </a:solidFill>
              </a:rPr>
              <a:t>1517</a:t>
            </a:r>
            <a:endParaRPr lang="en-GB" b="1" dirty="0">
              <a:solidFill>
                <a:schemeClr val="tx2">
                  <a:lumMod val="50000"/>
                </a:schemeClr>
              </a:solidFill>
            </a:endParaRPr>
          </a:p>
        </p:txBody>
      </p:sp>
      <p:sp>
        <p:nvSpPr>
          <p:cNvPr id="3" name="Content Placeholder 2"/>
          <p:cNvSpPr>
            <a:spLocks noGrp="1"/>
          </p:cNvSpPr>
          <p:nvPr>
            <p:ph idx="1"/>
          </p:nvPr>
        </p:nvSpPr>
        <p:spPr>
          <a:xfrm>
            <a:off x="251520" y="1600200"/>
            <a:ext cx="5400600" cy="4997152"/>
          </a:xfrm>
        </p:spPr>
        <p:txBody>
          <a:bodyPr>
            <a:normAutofit/>
          </a:bodyPr>
          <a:lstStyle/>
          <a:p>
            <a:pPr marL="0" indent="0" algn="r">
              <a:buNone/>
            </a:pPr>
            <a:r>
              <a:rPr lang="fa-IR" sz="2400" dirty="0" smtClean="0"/>
              <a:t>از یک کودک تو خواهد دارای آگاهی مقدس از کتاب مقدس ، هر چند که هست توانا بوده و می سازد زاه و روشی از رستگاری برای شما، د رمیان ایمانی که هر چند است د رعیسی مسیح . همه کتاب مقدس است گرفته شده بواسطه الهام از خداوند و سودمند است برای حکومت، برای ملامت ، برا ی اصلاح، برای آمرزش در نیکوکاری ها: آنجا فردی از توانایی های خداوند به طور کامل ، از اول، تا آخر سازماندهی کرده درون همه کارها را به خوبی.</a:t>
            </a:r>
            <a:endParaRPr lang="en-GB" sz="2400" dirty="0"/>
          </a:p>
        </p:txBody>
      </p:sp>
      <p:pic>
        <p:nvPicPr>
          <p:cNvPr id="4" name="Picture 3" descr="timothy.jpg"/>
          <p:cNvPicPr>
            <a:picLocks noChangeAspect="1"/>
          </p:cNvPicPr>
          <p:nvPr/>
        </p:nvPicPr>
        <p:blipFill>
          <a:blip r:embed="rId2" cstate="print">
            <a:duotone>
              <a:prstClr val="black"/>
              <a:schemeClr val="accent1">
                <a:tint val="45000"/>
                <a:satMod val="400000"/>
              </a:schemeClr>
            </a:duotone>
          </a:blip>
          <a:stretch>
            <a:fillRect/>
          </a:stretch>
        </p:blipFill>
        <p:spPr>
          <a:xfrm>
            <a:off x="5508104" y="1700808"/>
            <a:ext cx="3419872" cy="4541590"/>
          </a:xfrm>
          <a:prstGeom prst="rect">
            <a:avLst/>
          </a:prstGeom>
          <a:effectLst>
            <a:softEdge rad="1270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pPr algn="r"/>
            <a:r>
              <a:rPr lang="fa-IR" sz="2400" dirty="0" smtClean="0"/>
              <a:t>همه کتاب مقدس است که الهام گرفته بواسطه خداوند و سودمند است در آموزش ما آیا این درست و می سازد برای شما واقعیتی که آیا است اشتباه د ر زندگی شما.این درست کردن ما خارج از و آموزش ما عملی است آیا درست است . این است راه های خداوند تدارک دیده برایمان در بسیاری از راها . به طور کامل آستن برا ی بسیاری ا زآنچه خوب و خداوند </a:t>
            </a:r>
            <a:br>
              <a:rPr lang="fa-IR" sz="2400" dirty="0" smtClean="0"/>
            </a:br>
            <a:r>
              <a:rPr lang="fa-IR" sz="2400" dirty="0" smtClean="0"/>
              <a:t>دنبال کنید او را</a:t>
            </a:r>
            <a:br>
              <a:rPr lang="fa-IR" sz="2400" dirty="0" smtClean="0"/>
            </a:br>
            <a:r>
              <a:rPr lang="en-US" sz="2400" dirty="0" smtClean="0"/>
              <a:t>2 timothy 3:16-17</a:t>
            </a:r>
            <a:r>
              <a:rPr lang="fa-IR" sz="2400" dirty="0" smtClean="0"/>
              <a:t>  </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2636912"/>
            <a:ext cx="6048672" cy="3528392"/>
          </a:xfrm>
        </p:spPr>
      </p:pic>
    </p:spTree>
    <p:extLst>
      <p:ext uri="{BB962C8B-B14F-4D97-AF65-F5344CB8AC3E}">
        <p14:creationId xmlns:p14="http://schemas.microsoft.com/office/powerpoint/2010/main" val="3043665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normAutofit/>
          </a:bodyPr>
          <a:lstStyle/>
          <a:p>
            <a:r>
              <a:rPr lang="fa-IR" sz="3600" b="1" dirty="0" smtClean="0">
                <a:solidFill>
                  <a:schemeClr val="accent2">
                    <a:lumMod val="75000"/>
                  </a:schemeClr>
                </a:solidFill>
              </a:rPr>
              <a:t>پیتر 2</a:t>
            </a:r>
            <a:r>
              <a:rPr lang="en-GB" sz="3600" b="1" dirty="0" smtClean="0">
                <a:solidFill>
                  <a:schemeClr val="accent2">
                    <a:lumMod val="75000"/>
                  </a:schemeClr>
                </a:solidFill>
              </a:rPr>
              <a:t>. </a:t>
            </a:r>
            <a:r>
              <a:rPr lang="fa-IR" sz="3600" b="1" dirty="0" smtClean="0">
                <a:solidFill>
                  <a:schemeClr val="accent2">
                    <a:lumMod val="75000"/>
                  </a:schemeClr>
                </a:solidFill>
              </a:rPr>
              <a:t>1</a:t>
            </a:r>
            <a:r>
              <a:rPr lang="en-GB" sz="3600" b="1" dirty="0" smtClean="0">
                <a:solidFill>
                  <a:schemeClr val="accent2">
                    <a:lumMod val="75000"/>
                  </a:schemeClr>
                </a:solidFill>
              </a:rPr>
              <a:t>:</a:t>
            </a:r>
            <a:r>
              <a:rPr lang="fa-IR" sz="3600" b="1" dirty="0" smtClean="0">
                <a:solidFill>
                  <a:schemeClr val="accent2">
                    <a:lumMod val="75000"/>
                  </a:schemeClr>
                </a:solidFill>
              </a:rPr>
              <a:t>16</a:t>
            </a:r>
            <a:r>
              <a:rPr lang="en-GB" sz="3600" b="1" dirty="0" smtClean="0">
                <a:solidFill>
                  <a:schemeClr val="accent2">
                    <a:lumMod val="75000"/>
                  </a:schemeClr>
                </a:solidFill>
              </a:rPr>
              <a:t>,</a:t>
            </a:r>
            <a:r>
              <a:rPr lang="fa-IR" sz="3600" b="1" dirty="0" smtClean="0">
                <a:solidFill>
                  <a:schemeClr val="accent2">
                    <a:lumMod val="75000"/>
                  </a:schemeClr>
                </a:solidFill>
              </a:rPr>
              <a:t>19،21</a:t>
            </a:r>
            <a:endParaRPr lang="en-GB" sz="3600" b="1" dirty="0">
              <a:solidFill>
                <a:schemeClr val="accent2">
                  <a:lumMod val="75000"/>
                </a:schemeClr>
              </a:solidFill>
            </a:endParaRPr>
          </a:p>
        </p:txBody>
      </p:sp>
      <p:sp>
        <p:nvSpPr>
          <p:cNvPr id="3" name="Content Placeholder 2"/>
          <p:cNvSpPr>
            <a:spLocks noGrp="1"/>
          </p:cNvSpPr>
          <p:nvPr>
            <p:ph sz="half" idx="1"/>
          </p:nvPr>
        </p:nvSpPr>
        <p:spPr>
          <a:xfrm>
            <a:off x="457200" y="836713"/>
            <a:ext cx="8291264" cy="3096344"/>
          </a:xfrm>
        </p:spPr>
        <p:txBody>
          <a:bodyPr>
            <a:normAutofit fontScale="25000" lnSpcReduction="20000"/>
          </a:bodyPr>
          <a:lstStyle/>
          <a:p>
            <a:pPr algn="r">
              <a:buNone/>
            </a:pPr>
            <a:r>
              <a:rPr lang="en-AU" sz="9600" dirty="0" smtClean="0">
                <a:solidFill>
                  <a:schemeClr val="accent2">
                    <a:lumMod val="50000"/>
                  </a:schemeClr>
                </a:solidFill>
              </a:rPr>
              <a:t> </a:t>
            </a:r>
            <a:r>
              <a:rPr lang="fa-IR" sz="9600" dirty="0" smtClean="0">
                <a:solidFill>
                  <a:schemeClr val="accent2">
                    <a:lumMod val="50000"/>
                  </a:schemeClr>
                </a:solidFill>
              </a:rPr>
              <a:t>برای ما انجام نشده پیروی ازهوش درست داستان زمانی که ما گفته ایم درباره آمدن تو از پادشاهی شما عیسی مسیح با قدرت در ... و برایمان داشته این پیشگویی گفته ها ساخته شده بسیاری از خاطره ها یقین و شما خواهید عملی که خواهید پرداخت کنید از توجه این چنانکه در روشنی درخشان د رمکان تاریک و تا اینکه روز سپیده دم و بامداد صبح ستاره بلند شود در قلب شما. درباره همه تو باید بفهمی آنجا نه پیشگویی از کتاب مقدس امدن درباره پیشگویی بواسطه داشتن تفسیر از موجود . از پیشگویی هیچ یک بود این مبدا در انسان خوب ، اما پیشگویی گمان و اندیشه امسان ، صحبت از خداوند چنانکه آنجا بوده حامل طولانی بواسطه روح مقدس </a:t>
            </a:r>
            <a:endParaRPr lang="en-GB" dirty="0"/>
          </a:p>
        </p:txBody>
      </p:sp>
      <p:sp>
        <p:nvSpPr>
          <p:cNvPr id="5" name="Content Placeholder 4"/>
          <p:cNvSpPr>
            <a:spLocks noGrp="1"/>
          </p:cNvSpPr>
          <p:nvPr>
            <p:ph sz="half" idx="2"/>
          </p:nvPr>
        </p:nvSpPr>
        <p:spPr>
          <a:xfrm>
            <a:off x="2123728" y="4193704"/>
            <a:ext cx="4896544" cy="2664296"/>
          </a:xfrm>
        </p:spPr>
        <p:txBody>
          <a:bodyPr>
            <a:normAutofit fontScale="25000" lnSpcReduction="20000"/>
          </a:bodyPr>
          <a:lstStyle/>
          <a:p>
            <a:pPr algn="ctr">
              <a:buNone/>
            </a:pPr>
            <a:r>
              <a:rPr lang="fa-IR" sz="12300" b="1" dirty="0" smtClean="0">
                <a:solidFill>
                  <a:schemeClr val="accent2">
                    <a:lumMod val="50000"/>
                  </a:schemeClr>
                </a:solidFill>
              </a:rPr>
              <a:t>یهودی 1:1-2</a:t>
            </a:r>
          </a:p>
          <a:p>
            <a:pPr algn="ctr">
              <a:buNone/>
            </a:pPr>
            <a:r>
              <a:rPr lang="fa-IR" sz="7200" b="1" dirty="0" smtClean="0">
                <a:solidFill>
                  <a:schemeClr val="accent2">
                    <a:lumMod val="50000"/>
                  </a:schemeClr>
                </a:solidFill>
              </a:rPr>
              <a:t>در گذشته خداوند صحبت کرده از شما از اجداد د رمیان پیشگویی از مفداری از زمانها و د رراهای گوناگون ف اما در اینجا آخرین روز ها او بود صحبت گقته از او پسرش، کسی که او بر قرار کرد از همه موجودها ، در میان کسی که چنانکه او ساخته کل جهان</a:t>
            </a:r>
            <a:endParaRPr lang="en-AU" sz="7200" b="1" dirty="0" smtClean="0">
              <a:solidFill>
                <a:schemeClr val="accent2">
                  <a:lumMod val="50000"/>
                </a:schemeClr>
              </a:solidFill>
            </a:endParaRPr>
          </a:p>
        </p:txBody>
      </p:sp>
      <p:pic>
        <p:nvPicPr>
          <p:cNvPr id="4" name="Picture 3" descr="scribe.jpg"/>
          <p:cNvPicPr>
            <a:picLocks noChangeAspect="1"/>
          </p:cNvPicPr>
          <p:nvPr/>
        </p:nvPicPr>
        <p:blipFill>
          <a:blip r:embed="rId3" cstate="print"/>
          <a:stretch>
            <a:fillRect/>
          </a:stretch>
        </p:blipFill>
        <p:spPr>
          <a:xfrm>
            <a:off x="179512" y="4198777"/>
            <a:ext cx="2280252" cy="2060848"/>
          </a:xfrm>
          <a:prstGeom prst="rect">
            <a:avLst/>
          </a:prstGeom>
          <a:effectLst>
            <a:softEdge rad="127000"/>
          </a:effectLst>
        </p:spPr>
      </p:pic>
      <p:pic>
        <p:nvPicPr>
          <p:cNvPr id="6" name="Picture 5" descr="jesus clouds.jpg"/>
          <p:cNvPicPr>
            <a:picLocks noChangeAspect="1"/>
          </p:cNvPicPr>
          <p:nvPr/>
        </p:nvPicPr>
        <p:blipFill>
          <a:blip r:embed="rId4" cstate="print"/>
          <a:stretch>
            <a:fillRect/>
          </a:stretch>
        </p:blipFill>
        <p:spPr>
          <a:xfrm>
            <a:off x="6660233" y="4077073"/>
            <a:ext cx="2376264" cy="2304256"/>
          </a:xfrm>
          <a:prstGeom prst="rect">
            <a:avLst/>
          </a:prstGeom>
          <a:effectLst>
            <a:softEdge rad="317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3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5328592" cy="6048672"/>
          </a:xfrm>
        </p:spPr>
        <p:txBody>
          <a:bodyPr>
            <a:normAutofit/>
          </a:bodyPr>
          <a:lstStyle/>
          <a:p>
            <a:pPr algn="r" rtl="1"/>
            <a:r>
              <a:rPr lang="fa-IR" sz="2800" dirty="0" smtClean="0">
                <a:solidFill>
                  <a:schemeClr val="tx2">
                    <a:lumMod val="75000"/>
                  </a:schemeClr>
                </a:solidFill>
              </a:rPr>
              <a:t>پیتر شرح داده از اندیشه انجیل تحریر کرده آغازین از حامل طولانی ، به همراه کمی از یونان د رنوشته ها به کار برده </a:t>
            </a:r>
            <a:r>
              <a:rPr lang="en-US" sz="2800" dirty="0" smtClean="0">
                <a:solidFill>
                  <a:schemeClr val="tx2">
                    <a:lumMod val="75000"/>
                  </a:schemeClr>
                </a:solidFill>
              </a:rPr>
              <a:t>acts 27:17-27</a:t>
            </a:r>
          </a:p>
          <a:p>
            <a:pPr algn="r" rtl="1"/>
            <a:r>
              <a:rPr lang="fa-IR" sz="2800" dirty="0" smtClean="0">
                <a:solidFill>
                  <a:schemeClr val="tx2">
                    <a:lumMod val="75000"/>
                  </a:schemeClr>
                </a:solidFill>
              </a:rPr>
              <a:t>درباره آغازین یک کشتی ، راندن بواسطه بادها ، خارج از کنترل .</a:t>
            </a:r>
            <a:r>
              <a:rPr lang="en-US" sz="2800" dirty="0" smtClean="0">
                <a:solidFill>
                  <a:schemeClr val="tx2">
                    <a:lumMod val="75000"/>
                  </a:schemeClr>
                </a:solidFill>
              </a:rPr>
              <a:t>mic 2:7</a:t>
            </a:r>
          </a:p>
          <a:p>
            <a:pPr algn="r" rtl="1"/>
            <a:r>
              <a:rPr lang="fa-IR" sz="2800" dirty="0" smtClean="0">
                <a:solidFill>
                  <a:schemeClr val="tx2">
                    <a:lumMod val="75000"/>
                  </a:schemeClr>
                </a:solidFill>
              </a:rPr>
              <a:t>تفسیر اینجا صادقانه الهام بخش پیشگویی نتوانسته نگه دارد بواسطه گقته شده از پیش خداوند ، چنانکه خداوند کنترل کرده خودشان نتوانسته به زور فشار وا دار کند .آنان روح انسانهای صادقی بودند و نگه داشتند به مدت طولانی .</a:t>
            </a:r>
            <a:endParaRPr lang="en-GB" sz="2800" dirty="0">
              <a:solidFill>
                <a:schemeClr val="tx2">
                  <a:lumMod val="75000"/>
                </a:schemeClr>
              </a:solidFill>
            </a:endParaRPr>
          </a:p>
        </p:txBody>
      </p:sp>
      <p:pic>
        <p:nvPicPr>
          <p:cNvPr id="4" name="Picture 3" descr="boat.jpg"/>
          <p:cNvPicPr>
            <a:picLocks noChangeAspect="1"/>
          </p:cNvPicPr>
          <p:nvPr/>
        </p:nvPicPr>
        <p:blipFill>
          <a:blip r:embed="rId3" cstate="print"/>
          <a:stretch>
            <a:fillRect/>
          </a:stretch>
        </p:blipFill>
        <p:spPr>
          <a:xfrm>
            <a:off x="5436096" y="1484784"/>
            <a:ext cx="3707904" cy="4115270"/>
          </a:xfrm>
          <a:prstGeom prst="rect">
            <a:avLst/>
          </a:prstGeom>
          <a:effectLst>
            <a:softEdge rad="1270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8229600" cy="1143000"/>
          </a:xfrm>
        </p:spPr>
        <p:txBody>
          <a:bodyPr/>
          <a:lstStyle/>
          <a:p>
            <a:r>
              <a:rPr lang="fa-IR" dirty="0" smtClean="0">
                <a:solidFill>
                  <a:srgbClr val="FFCC00"/>
                </a:solidFill>
                <a:effectLst>
                  <a:glow rad="101600">
                    <a:schemeClr val="tx2">
                      <a:lumMod val="75000"/>
                      <a:alpha val="60000"/>
                    </a:schemeClr>
                  </a:glow>
                </a:effectLst>
              </a:rPr>
              <a:t>چنانکه این است نوشته ها</a:t>
            </a:r>
            <a:endParaRPr lang="en-AU" dirty="0">
              <a:solidFill>
                <a:srgbClr val="FFCC00"/>
              </a:solidFill>
              <a:effectLst>
                <a:glow rad="101600">
                  <a:schemeClr val="tx2">
                    <a:lumMod val="75000"/>
                    <a:alpha val="60000"/>
                  </a:schemeClr>
                </a:glow>
              </a:effectLst>
            </a:endParaRPr>
          </a:p>
        </p:txBody>
      </p:sp>
      <p:sp>
        <p:nvSpPr>
          <p:cNvPr id="3" name="Content Placeholder 2"/>
          <p:cNvSpPr>
            <a:spLocks noGrp="1"/>
          </p:cNvSpPr>
          <p:nvPr>
            <p:ph idx="1"/>
          </p:nvPr>
        </p:nvSpPr>
        <p:spPr>
          <a:xfrm>
            <a:off x="539552" y="1916832"/>
            <a:ext cx="8229600" cy="4569371"/>
          </a:xfrm>
        </p:spPr>
        <p:txBody>
          <a:bodyPr>
            <a:normAutofit fontScale="92500" lnSpcReduction="20000"/>
          </a:bodyPr>
          <a:lstStyle/>
          <a:p>
            <a:pPr algn="r">
              <a:buNone/>
            </a:pPr>
            <a:r>
              <a:rPr lang="fa-IR" b="1" dirty="0" smtClean="0">
                <a:solidFill>
                  <a:schemeClr val="accent2">
                    <a:lumMod val="50000"/>
                  </a:schemeClr>
                </a:solidFill>
              </a:rPr>
              <a:t>انجیل اهام بخش شده ، اما این پیامی است که باید گرفته باشد چنانکه درست، فهمیده هر یک هست وابسته به تاریخ و تارخ نویسی واقعه ای که به همراه نه اخلاقی داوری گرفته شده و اما نگه داشته برا یما آموخته هایی – و هر یک هست خاص الهام بخشها برا ی ما.</a:t>
            </a:r>
          </a:p>
          <a:p>
            <a:pPr algn="r">
              <a:buNone/>
            </a:pPr>
            <a:r>
              <a:rPr lang="fa-IR" b="1" i="1" dirty="0" smtClean="0">
                <a:solidFill>
                  <a:schemeClr val="accent2">
                    <a:lumMod val="50000"/>
                  </a:schemeClr>
                </a:solidFill>
              </a:rPr>
              <a:t>ما نیاز دازیم مورد توجه قرار دهیم همه حق عبور ما توانسته بر گرفته از موضوعیف قبل ما توانسته آمده د رراه و روش پایان. ما نیاز داریم آگاه باشیم از»این چنین نوشته ها است» به عنوان مثال از مسیح زمانی که او بود د رآمیخته و گرفته بود راهی و خارج از متن از این صورت ارزش</a:t>
            </a:r>
          </a:p>
          <a:p>
            <a:pPr algn="r" rtl="1"/>
            <a:r>
              <a:rPr lang="fa-IR" dirty="0" smtClean="0"/>
              <a:t>عیسی پاسخ او» این است چنانکه نوشته</a:t>
            </a:r>
            <a:r>
              <a:rPr lang="en-US" dirty="0" smtClean="0"/>
              <a:t> matt 4:7</a:t>
            </a:r>
            <a:r>
              <a:rPr lang="fa-IR" dirty="0" smtClean="0"/>
              <a:t> </a:t>
            </a:r>
            <a:endParaRPr lang="en-AU" dirty="0"/>
          </a:p>
        </p:txBody>
      </p:sp>
      <p:pic>
        <p:nvPicPr>
          <p:cNvPr id="4" name="Picture 3" descr="thinking man.jpg"/>
          <p:cNvPicPr>
            <a:picLocks noChangeAspect="1"/>
          </p:cNvPicPr>
          <p:nvPr/>
        </p:nvPicPr>
        <p:blipFill>
          <a:blip r:embed="rId2" cstate="print"/>
          <a:stretch>
            <a:fillRect/>
          </a:stretch>
        </p:blipFill>
        <p:spPr>
          <a:xfrm>
            <a:off x="899592" y="0"/>
            <a:ext cx="1829142" cy="1818630"/>
          </a:xfrm>
          <a:prstGeom prst="ellipse">
            <a:avLst/>
          </a:prstGeom>
          <a:effectLst>
            <a:softEdge rad="63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5649491"/>
          </a:xfrm>
        </p:spPr>
        <p:txBody>
          <a:bodyPr>
            <a:normAutofit/>
          </a:bodyPr>
          <a:lstStyle/>
          <a:p>
            <a:pPr algn="r" rtl="1"/>
            <a:r>
              <a:rPr lang="fa-IR" sz="2000" dirty="0" smtClean="0"/>
              <a:t>اولین شماره شگفت انگیز از انسان کسی که خداوند الهام بخش د رصحبت گفته شده بود می رود د رمیان دوره ای از بی میلی د رعملی که چنانکه . این فهرستی است از احساسات .</a:t>
            </a:r>
          </a:p>
          <a:p>
            <a:pPr algn="r" rtl="1"/>
            <a:r>
              <a:rPr lang="fa-IR" sz="2000" dirty="0" smtClean="0"/>
              <a:t>حضرت موسی (</a:t>
            </a:r>
            <a:r>
              <a:rPr lang="en-US" sz="2000" dirty="0" smtClean="0"/>
              <a:t>ex .4:10</a:t>
            </a:r>
            <a:r>
              <a:rPr lang="fa-IR" sz="2000" dirty="0" smtClean="0"/>
              <a:t>)</a:t>
            </a:r>
          </a:p>
          <a:p>
            <a:pPr algn="r" rtl="1"/>
            <a:r>
              <a:rPr lang="fa-IR" sz="2000" dirty="0" smtClean="0"/>
              <a:t>ارمیای نبی (</a:t>
            </a:r>
            <a:r>
              <a:rPr lang="en-US" sz="2000" dirty="0" err="1" smtClean="0"/>
              <a:t>jer.</a:t>
            </a:r>
            <a:r>
              <a:rPr lang="en-US" sz="2000" dirty="0" smtClean="0"/>
              <a:t> 1:6</a:t>
            </a:r>
            <a:r>
              <a:rPr lang="fa-IR" sz="2000" dirty="0" smtClean="0"/>
              <a:t>)</a:t>
            </a:r>
          </a:p>
          <a:p>
            <a:pPr algn="r" rtl="1"/>
            <a:r>
              <a:rPr lang="fa-IR" sz="2000" dirty="0" smtClean="0"/>
              <a:t>حزقیل (</a:t>
            </a:r>
            <a:r>
              <a:rPr lang="en-US" sz="2000" dirty="0" err="1" smtClean="0"/>
              <a:t>ez</a:t>
            </a:r>
            <a:r>
              <a:rPr lang="en-US" sz="2000" dirty="0" smtClean="0"/>
              <a:t> . 3:14</a:t>
            </a:r>
            <a:r>
              <a:rPr lang="fa-IR" sz="2000" dirty="0" smtClean="0"/>
              <a:t>)</a:t>
            </a:r>
          </a:p>
          <a:p>
            <a:pPr algn="r" rtl="1"/>
            <a:r>
              <a:rPr lang="fa-IR" sz="2000" dirty="0" smtClean="0"/>
              <a:t>یونس پیغمبر (</a:t>
            </a:r>
            <a:r>
              <a:rPr lang="en-US" sz="2000" dirty="0" err="1" smtClean="0"/>
              <a:t>jonah</a:t>
            </a:r>
            <a:r>
              <a:rPr lang="en-US" sz="2000" dirty="0" smtClean="0"/>
              <a:t>. 1:2-3</a:t>
            </a:r>
            <a:r>
              <a:rPr lang="fa-IR" sz="2000" dirty="0" smtClean="0"/>
              <a:t>)</a:t>
            </a:r>
          </a:p>
          <a:p>
            <a:pPr algn="r" rtl="1"/>
            <a:r>
              <a:rPr lang="fa-IR" sz="2000" dirty="0" smtClean="0"/>
              <a:t>پل (</a:t>
            </a:r>
            <a:r>
              <a:rPr lang="en-US" sz="2000" dirty="0" smtClean="0"/>
              <a:t>acts 18:9</a:t>
            </a:r>
            <a:r>
              <a:rPr lang="fa-IR" sz="2000" dirty="0" smtClean="0"/>
              <a:t>)</a:t>
            </a:r>
          </a:p>
          <a:p>
            <a:pPr algn="r" rtl="1"/>
            <a:r>
              <a:rPr lang="fa-IR" sz="2000" dirty="0" smtClean="0"/>
              <a:t>تیموتاوس (</a:t>
            </a:r>
            <a:r>
              <a:rPr lang="en-US" sz="2000" dirty="0" smtClean="0"/>
              <a:t>1 </a:t>
            </a:r>
            <a:r>
              <a:rPr lang="en-US" sz="2000" dirty="0" err="1" smtClean="0"/>
              <a:t>tim</a:t>
            </a:r>
            <a:r>
              <a:rPr lang="en-US" sz="2000" dirty="0" smtClean="0"/>
              <a:t> .46-14</a:t>
            </a:r>
            <a:r>
              <a:rPr lang="fa-IR" sz="2000" dirty="0" smtClean="0"/>
              <a:t>)</a:t>
            </a:r>
          </a:p>
          <a:p>
            <a:pPr algn="r" rtl="1"/>
            <a:r>
              <a:rPr lang="fa-IR" sz="2000" dirty="0" smtClean="0"/>
              <a:t>انجیل (</a:t>
            </a:r>
            <a:r>
              <a:rPr lang="en-US" sz="2000" dirty="0" err="1" smtClean="0"/>
              <a:t>num</a:t>
            </a:r>
            <a:r>
              <a:rPr lang="en-US" sz="2000" dirty="0" smtClean="0"/>
              <a:t> 22-24</a:t>
            </a:r>
            <a:r>
              <a:rPr lang="fa-IR" sz="2000" dirty="0" smtClean="0"/>
              <a:t>)</a:t>
            </a:r>
          </a:p>
          <a:p>
            <a:pPr algn="r" rtl="1"/>
            <a:r>
              <a:rPr lang="fa-IR" sz="2000" dirty="0" smtClean="0"/>
              <a:t>این همه تائید شد که ما آیا  یاد گرفتیم در قسمت </a:t>
            </a:r>
            <a:r>
              <a:rPr lang="en-US" sz="2000" dirty="0" smtClean="0"/>
              <a:t> 2 </a:t>
            </a:r>
            <a:r>
              <a:rPr lang="en-US" sz="2000" dirty="0" err="1" smtClean="0"/>
              <a:t>tim</a:t>
            </a:r>
            <a:r>
              <a:rPr lang="en-US" sz="2000" dirty="0" smtClean="0"/>
              <a:t> 1:19-21</a:t>
            </a:r>
            <a:r>
              <a:rPr lang="fa-IR" sz="2000" dirty="0"/>
              <a:t> </a:t>
            </a:r>
            <a:r>
              <a:rPr lang="fa-IR" sz="2000" dirty="0" smtClean="0"/>
              <a:t>آنجا خداوند گفته که این است عقیده شخصی از انسان اما د رنتیجه از انسان هستی الهام بخشی در نوشته پائین آیا بود برای خودشان. پیشگویی عاموس منعکس شده: از پادشاهی خداوند صحبت گفته بود، که توانست اما پیشگویی ها (</a:t>
            </a:r>
            <a:r>
              <a:rPr lang="en-US" sz="2000" dirty="0" smtClean="0"/>
              <a:t>am .3:8</a:t>
            </a:r>
            <a:r>
              <a:rPr lang="fa-IR" sz="2000" dirty="0" smtClean="0"/>
              <a:t>)</a:t>
            </a:r>
            <a:endParaRPr lang="en-US" sz="2000" dirty="0" smtClean="0"/>
          </a:p>
        </p:txBody>
      </p:sp>
      <p:pic>
        <p:nvPicPr>
          <p:cNvPr id="4" name="Picture 3" descr="moses bush.jpg"/>
          <p:cNvPicPr>
            <a:picLocks noChangeAspect="1"/>
          </p:cNvPicPr>
          <p:nvPr/>
        </p:nvPicPr>
        <p:blipFill>
          <a:blip r:embed="rId2" cstate="print"/>
          <a:stretch>
            <a:fillRect/>
          </a:stretch>
        </p:blipFill>
        <p:spPr>
          <a:xfrm>
            <a:off x="395536" y="1628800"/>
            <a:ext cx="2245990" cy="2304256"/>
          </a:xfrm>
          <a:prstGeom prst="rect">
            <a:avLst/>
          </a:prstGeom>
          <a:effectLst>
            <a:softEdge rad="1270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7" name="Object 3"/>
          <p:cNvGraphicFramePr>
            <a:graphicFrameLocks noGrp="1" noChangeAspect="1"/>
          </p:cNvGraphicFramePr>
          <p:nvPr>
            <p:ph/>
          </p:nvPr>
        </p:nvGraphicFramePr>
        <p:xfrm>
          <a:off x="179388" y="692150"/>
          <a:ext cx="4514850" cy="5949950"/>
        </p:xfrm>
        <a:graphic>
          <a:graphicData uri="http://schemas.openxmlformats.org/presentationml/2006/ole">
            <mc:AlternateContent xmlns:mc="http://schemas.openxmlformats.org/markup-compatibility/2006">
              <mc:Choice xmlns:v="urn:schemas-microsoft-com:vml" Requires="v">
                <p:oleObj spid="_x0000_s1071" name="Image" r:id="rId4" imgW="16266667" imgH="21434921" progId="">
                  <p:embed/>
                </p:oleObj>
              </mc:Choice>
              <mc:Fallback>
                <p:oleObj name="Image" r:id="rId4" imgW="16266667" imgH="21434921"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92150"/>
                        <a:ext cx="4514850" cy="5949950"/>
                      </a:xfrm>
                      <a:prstGeom prst="rect">
                        <a:avLst/>
                      </a:prstGeom>
                      <a:noFill/>
                      <a:ln w="28575">
                        <a:solidFill>
                          <a:srgbClr val="993300"/>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00B8FF"/>
                            </a:solidFill>
                          </a14:hiddenFill>
                        </a:ext>
                      </a:extLst>
                    </p:spPr>
                  </p:pic>
                </p:oleObj>
              </mc:Fallback>
            </mc:AlternateContent>
          </a:graphicData>
        </a:graphic>
      </p:graphicFrame>
      <p:sp>
        <p:nvSpPr>
          <p:cNvPr id="6149" name="Rectangle 5"/>
          <p:cNvSpPr>
            <a:spLocks noChangeArrowheads="1"/>
          </p:cNvSpPr>
          <p:nvPr/>
        </p:nvSpPr>
        <p:spPr bwMode="auto">
          <a:xfrm>
            <a:off x="4716463" y="274638"/>
            <a:ext cx="3970337" cy="1858962"/>
          </a:xfrm>
          <a:prstGeom prst="rect">
            <a:avLst/>
          </a:prstGeom>
          <a:noFill/>
          <a:ln w="9525">
            <a:noFill/>
            <a:round/>
            <a:headEnd/>
            <a:tailEnd/>
          </a:ln>
          <a:effectLst/>
        </p:spPr>
        <p:txBody>
          <a:bodyPr lIns="90000" tIns="46800" rIns="90000" bIns="46800" anchor="ctr"/>
          <a:lstStyle/>
          <a:p>
            <a:pPr algn="ctr">
              <a:lnSpc>
                <a:spcPct val="100000"/>
              </a:lnSpc>
              <a:buClr>
                <a:srgbClr val="3333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a-IR" sz="4400" b="1" dirty="0" smtClean="0">
                <a:solidFill>
                  <a:srgbClr val="993300"/>
                </a:solidFill>
                <a:effectLst>
                  <a:outerShdw blurRad="38100" dist="38100" dir="2700000" algn="tl">
                    <a:srgbClr val="C0C0C0"/>
                  </a:outerShdw>
                </a:effectLst>
              </a:rPr>
              <a:t>ترجمه انجیل</a:t>
            </a:r>
            <a:endParaRPr lang="en-GB" sz="4400" b="1" dirty="0">
              <a:solidFill>
                <a:srgbClr val="993300"/>
              </a:solidFill>
              <a:effectLst>
                <a:outerShdw blurRad="38100" dist="38100" dir="2700000" algn="tl">
                  <a:srgbClr val="C0C0C0"/>
                </a:outerShdw>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74638"/>
            <a:ext cx="8229600" cy="1143000"/>
          </a:xfrm>
          <a:ln/>
        </p:spPr>
        <p:txBody>
          <a:bodyPr/>
          <a:lstStyle/>
          <a:p>
            <a:pPr>
              <a:lnSpc>
                <a:spcPct val="100000"/>
              </a:lnSpc>
              <a:buClr>
                <a:srgbClr val="3333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a-IR" b="1" dirty="0" smtClean="0">
                <a:solidFill>
                  <a:srgbClr val="993300"/>
                </a:solidFill>
                <a:effectLst>
                  <a:outerShdw blurRad="38100" dist="38100" dir="2700000" algn="tl">
                    <a:srgbClr val="C0C0C0"/>
                  </a:outerShdw>
                </a:effectLst>
              </a:rPr>
              <a:t>هر چه ترجمه هست</a:t>
            </a:r>
            <a:endParaRPr lang="en-GB" b="1" dirty="0">
              <a:solidFill>
                <a:srgbClr val="993300"/>
              </a:solidFill>
              <a:effectLst>
                <a:outerShdw blurRad="38100" dist="38100" dir="2700000" algn="tl">
                  <a:srgbClr val="C0C0C0"/>
                </a:outerShdw>
              </a:effectLst>
            </a:endParaRPr>
          </a:p>
        </p:txBody>
      </p:sp>
      <p:sp>
        <p:nvSpPr>
          <p:cNvPr id="9218" name="Rectangle 2"/>
          <p:cNvSpPr>
            <a:spLocks noGrp="1" noChangeArrowheads="1"/>
          </p:cNvSpPr>
          <p:nvPr>
            <p:ph type="body" idx="1"/>
          </p:nvPr>
        </p:nvSpPr>
        <p:spPr>
          <a:xfrm>
            <a:off x="457200" y="1600200"/>
            <a:ext cx="8229600" cy="5073650"/>
          </a:xfrm>
          <a:ln/>
        </p:spPr>
        <p:txBody>
          <a:bodyPr/>
          <a:lstStyle/>
          <a:p>
            <a:pPr algn="r" rt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fa-IR" sz="2400" dirty="0" smtClean="0"/>
              <a:t>معنی برای معنی ترجمه ها شامل :</a:t>
            </a:r>
          </a:p>
          <a:p>
            <a:pPr algn="r" rtl="1">
              <a:lnSpc>
                <a:spcPct val="100000"/>
              </a:lnSpc>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a-IR" sz="2400" dirty="0" smtClean="0"/>
              <a:t>خبر های خداوند در انجیل / این روزها ترجمه انگلیسی (</a:t>
            </a:r>
            <a:r>
              <a:rPr lang="en-US" sz="2400" dirty="0" err="1" smtClean="0"/>
              <a:t>tev</a:t>
            </a:r>
            <a:r>
              <a:rPr lang="fa-IR" sz="2400" dirty="0" smtClean="0"/>
              <a:t>)</a:t>
            </a:r>
          </a:p>
          <a:p>
            <a:pPr algn="r" rtl="1">
              <a:lnSpc>
                <a:spcPct val="100000"/>
              </a:lnSpc>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a-IR" sz="2400" dirty="0" smtClean="0"/>
              <a:t>خبر ها از انجیل انگلیسی</a:t>
            </a:r>
          </a:p>
          <a:p>
            <a:pPr algn="r" rtl="1">
              <a:tabLst>
                <a:tab pos="911225" algn="l"/>
                <a:tab pos="1825625" algn="l"/>
                <a:tab pos="2740025" algn="l"/>
                <a:tab pos="3654425" algn="l"/>
                <a:tab pos="4568825" algn="l"/>
                <a:tab pos="5483225" algn="l"/>
                <a:tab pos="6397625" algn="l"/>
                <a:tab pos="7312025" algn="l"/>
                <a:tab pos="8226425" algn="l"/>
                <a:tab pos="9140825" algn="l"/>
                <a:tab pos="10055225" algn="l"/>
              </a:tabLst>
            </a:pPr>
            <a:r>
              <a:rPr lang="fa-IR" sz="2400" dirty="0" smtClean="0"/>
              <a:t>گفته ها از گفته ها / معنی از معنی تهیه شده:</a:t>
            </a:r>
          </a:p>
          <a:p>
            <a:pPr algn="r" rtl="1">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a-IR" sz="2400" dirty="0" smtClean="0"/>
              <a:t>خبر بین المللی ترجمه ها</a:t>
            </a:r>
          </a:p>
          <a:p>
            <a:pPr algn="r" rtl="1">
              <a:tabLst>
                <a:tab pos="911225" algn="l"/>
                <a:tab pos="1825625" algn="l"/>
                <a:tab pos="2740025" algn="l"/>
                <a:tab pos="3654425" algn="l"/>
                <a:tab pos="4568825" algn="l"/>
                <a:tab pos="5483225" algn="l"/>
                <a:tab pos="6397625" algn="l"/>
                <a:tab pos="7312025" algn="l"/>
                <a:tab pos="8226425" algn="l"/>
                <a:tab pos="9140825" algn="l"/>
                <a:tab pos="10055225" algn="l"/>
              </a:tabLst>
            </a:pPr>
            <a:r>
              <a:rPr lang="fa-IR" sz="2400" dirty="0" smtClean="0"/>
              <a:t>نقل بیان با حفظ معنی ولی با شرح در کلمات و به شکل دیگر ترجمه :</a:t>
            </a:r>
          </a:p>
          <a:p>
            <a:pPr algn="r" rtl="1">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a-IR" sz="2400" dirty="0" smtClean="0"/>
              <a:t>فیلیپ </a:t>
            </a:r>
            <a:r>
              <a:rPr lang="en-US" sz="2400" dirty="0" err="1" smtClean="0"/>
              <a:t>j.b</a:t>
            </a:r>
            <a:endParaRPr lang="en-US" sz="2400" dirty="0" smtClean="0"/>
          </a:p>
          <a:p>
            <a:pPr algn="r" rtl="1">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a-IR" sz="2400" dirty="0" smtClean="0"/>
              <a:t>در زندگی انجیل</a:t>
            </a:r>
            <a:endParaRPr lang="en-GB" sz="2400" dirty="0"/>
          </a:p>
        </p:txBody>
      </p:sp>
      <p:pic>
        <p:nvPicPr>
          <p:cNvPr id="9220" name="Picture 4"/>
          <p:cNvPicPr>
            <a:picLocks noChangeAspect="1" noChangeArrowheads="1"/>
          </p:cNvPicPr>
          <p:nvPr/>
        </p:nvPicPr>
        <p:blipFill>
          <a:blip r:embed="rId3" cstate="print"/>
          <a:srcRect/>
          <a:stretch>
            <a:fillRect/>
          </a:stretch>
        </p:blipFill>
        <p:spPr bwMode="auto">
          <a:xfrm>
            <a:off x="440538" y="5229200"/>
            <a:ext cx="7516011" cy="16288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2.3 گرفته ها از روح مقدس</a:t>
            </a:r>
            <a:endParaRPr lang="en-GB" dirty="0"/>
          </a:p>
        </p:txBody>
      </p:sp>
      <p:pic>
        <p:nvPicPr>
          <p:cNvPr id="4" name="Content Placeholder 3" descr="holy spirit 2.jpg"/>
          <p:cNvPicPr>
            <a:picLocks noGrp="1" noChangeAspect="1"/>
          </p:cNvPicPr>
          <p:nvPr>
            <p:ph idx="1"/>
          </p:nvPr>
        </p:nvPicPr>
        <p:blipFill>
          <a:blip r:embed="rId2" cstate="print"/>
          <a:stretch>
            <a:fillRect/>
          </a:stretch>
        </p:blipFill>
        <p:spPr>
          <a:xfrm>
            <a:off x="1979712" y="2132856"/>
            <a:ext cx="5075953" cy="3362819"/>
          </a:xfrm>
          <a:effectLst>
            <a:softEdge rad="1270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solidFill>
                  <a:srgbClr val="FF0000"/>
                </a:solidFill>
              </a:rPr>
              <a:t>از روح گرفته شده بود به صورت خاص موجود خاصی د رآن زمان به صورت خاص</a:t>
            </a:r>
            <a:endParaRPr lang="en-GB" sz="3200" dirty="0">
              <a:solidFill>
                <a:srgbClr val="FF0000"/>
              </a:solidFill>
            </a:endParaRPr>
          </a:p>
        </p:txBody>
      </p:sp>
      <p:sp>
        <p:nvSpPr>
          <p:cNvPr id="3" name="Content Placeholder 2"/>
          <p:cNvSpPr>
            <a:spLocks noGrp="1"/>
          </p:cNvSpPr>
          <p:nvPr>
            <p:ph idx="1"/>
          </p:nvPr>
        </p:nvSpPr>
        <p:spPr/>
        <p:txBody>
          <a:bodyPr/>
          <a:lstStyle/>
          <a:p>
            <a:pPr lvl="0" algn="ctr" rtl="1"/>
            <a:r>
              <a:rPr lang="fa-IR" dirty="0" smtClean="0"/>
              <a:t>و ساخت پرستشگاهی انسان بود» پر شده به همراه روح از حکمت ، آنجا این ها ممکن بسازند هارون برادر موسی جه رو...(</a:t>
            </a:r>
            <a:r>
              <a:rPr lang="en-US" dirty="0" err="1" smtClean="0"/>
              <a:t>etc</a:t>
            </a:r>
            <a:r>
              <a:rPr lang="en-US" dirty="0" smtClean="0"/>
              <a:t> . Ex 28:3</a:t>
            </a:r>
            <a:r>
              <a:rPr lang="fa-IR" dirty="0" smtClean="0"/>
              <a:t>) بزاله بود « پر شده به همراه روح خداوند ، این حکمت ، و در فهمیدن ، و در دانش و اگاهی و در همه راه وروش از مهارت ف در... و در کار در طلا...د رمقطع سنگ ... د رهمه راه و روش از مهارت(</a:t>
            </a:r>
            <a:r>
              <a:rPr lang="en-US" dirty="0" smtClean="0"/>
              <a:t>ex . 31:3-5</a:t>
            </a:r>
            <a:r>
              <a:rPr lang="fa-IR" dirty="0" smtClean="0"/>
              <a:t>)</a:t>
            </a:r>
            <a:endParaRPr lang="en-GB" dirty="0" smtClean="0"/>
          </a:p>
          <a:p>
            <a:pPr lvl="0"/>
            <a:endParaRPr lang="en-GB" dirty="0" smtClean="0"/>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4680520" cy="6264696"/>
          </a:xfrm>
        </p:spPr>
        <p:txBody>
          <a:bodyPr>
            <a:normAutofit/>
          </a:bodyPr>
          <a:lstStyle/>
          <a:p>
            <a:pPr algn="r" rtl="1"/>
            <a:r>
              <a:rPr lang="fa-IR" dirty="0" smtClean="0"/>
              <a:t>سامسون گرفته بود روح مقدس به ترتیب د رقتل یک شیر (</a:t>
            </a:r>
            <a:r>
              <a:rPr lang="en-US" dirty="0" err="1" smtClean="0"/>
              <a:t>jud</a:t>
            </a:r>
            <a:r>
              <a:rPr lang="en-US" dirty="0" smtClean="0"/>
              <a:t> 14: 5-6</a:t>
            </a:r>
            <a:r>
              <a:rPr lang="fa-IR" dirty="0" smtClean="0"/>
              <a:t>) قتل 30 انسان (</a:t>
            </a:r>
            <a:r>
              <a:rPr lang="en-US" dirty="0" err="1" smtClean="0"/>
              <a:t>jud</a:t>
            </a:r>
            <a:r>
              <a:rPr lang="en-US" dirty="0" smtClean="0"/>
              <a:t> 14-19</a:t>
            </a:r>
            <a:r>
              <a:rPr lang="fa-IR" dirty="0" smtClean="0"/>
              <a:t>) و شکستن قسمتی از ریسمانی به همراه هر یک اوبود خسته از بالا (</a:t>
            </a:r>
            <a:r>
              <a:rPr lang="en-US" dirty="0" err="1" smtClean="0"/>
              <a:t>jud</a:t>
            </a:r>
            <a:r>
              <a:rPr lang="en-US" dirty="0" smtClean="0"/>
              <a:t> 15-14</a:t>
            </a:r>
            <a:r>
              <a:rPr lang="fa-IR" dirty="0" smtClean="0"/>
              <a:t>) چنین» روح مقدس « بود سپس نه تصاحب کند به واسطه سامسون برای همیشه- ایم آمدن بر روی او دردست یافتن خاص موجود ی و سپس پس گرفته بود.</a:t>
            </a:r>
            <a:endParaRPr lang="en-GB" dirty="0"/>
          </a:p>
        </p:txBody>
      </p:sp>
      <p:pic>
        <p:nvPicPr>
          <p:cNvPr id="4" name="Picture 3" descr="samson lio.jpg"/>
          <p:cNvPicPr>
            <a:picLocks noChangeAspect="1"/>
          </p:cNvPicPr>
          <p:nvPr/>
        </p:nvPicPr>
        <p:blipFill>
          <a:blip r:embed="rId2" cstate="print"/>
          <a:stretch>
            <a:fillRect/>
          </a:stretch>
        </p:blipFill>
        <p:spPr>
          <a:xfrm>
            <a:off x="4716016" y="678383"/>
            <a:ext cx="4149307" cy="5144121"/>
          </a:xfrm>
          <a:prstGeom prst="rect">
            <a:avLst/>
          </a:prstGeom>
          <a:effectLst>
            <a:softEdge rad="1270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lstStyle/>
          <a:p>
            <a:pPr lvl="1" algn="r" rtl="1">
              <a:buFont typeface="Arial" pitchFamily="34" charset="0"/>
              <a:buChar char="•"/>
            </a:pPr>
            <a:r>
              <a:rPr lang="fa-IR" dirty="0" smtClean="0"/>
              <a:t>و این چیزهای گرفته شده رسیده شد از روح خداوند و استفاده شده به صورت مخصوص برای هدفی که نبود .</a:t>
            </a:r>
          </a:p>
          <a:p>
            <a:pPr lvl="1" algn="r" rtl="1">
              <a:buFont typeface="Arial" pitchFamily="34" charset="0"/>
              <a:buChar char="•"/>
            </a:pPr>
            <a:r>
              <a:rPr lang="fa-IR" dirty="0" smtClean="0"/>
              <a:t>ضمانتی از دورترین رستگاری</a:t>
            </a:r>
          </a:p>
          <a:p>
            <a:pPr lvl="1" algn="r" rtl="1">
              <a:buFont typeface="Arial" pitchFamily="34" charset="0"/>
              <a:buChar char="•"/>
            </a:pPr>
            <a:r>
              <a:rPr lang="fa-IR" dirty="0" smtClean="0"/>
              <a:t>همچنین هر یک تحمل کردن همه اشخاص های زندگی </a:t>
            </a:r>
          </a:p>
          <a:p>
            <a:pPr lvl="1" algn="r" rtl="1">
              <a:buFont typeface="Arial" pitchFamily="34" charset="0"/>
              <a:buChar char="•"/>
            </a:pPr>
            <a:r>
              <a:rPr lang="fa-IR" dirty="0" smtClean="0"/>
              <a:t>این است مرحمت آنجا نگه داشته ، نه روح گرفته شده باشد (</a:t>
            </a:r>
            <a:r>
              <a:rPr lang="en-US" dirty="0" err="1" smtClean="0"/>
              <a:t>eph</a:t>
            </a:r>
            <a:r>
              <a:rPr lang="en-US" dirty="0" smtClean="0"/>
              <a:t> 2:8</a:t>
            </a:r>
            <a:r>
              <a:rPr lang="fa-IR" dirty="0" smtClean="0"/>
              <a:t>)</a:t>
            </a:r>
          </a:p>
          <a:p>
            <a:pPr lvl="1" algn="r" rtl="1">
              <a:buFont typeface="Arial" pitchFamily="34" charset="0"/>
              <a:buChar char="•"/>
            </a:pPr>
            <a:r>
              <a:rPr lang="fa-IR" dirty="0" smtClean="0"/>
              <a:t>انسانی که شبیه شاول ، انجیل (</a:t>
            </a:r>
            <a:r>
              <a:rPr lang="en-US" dirty="0" err="1" smtClean="0"/>
              <a:t>num</a:t>
            </a:r>
            <a:r>
              <a:rPr lang="en-US" dirty="0" smtClean="0"/>
              <a:t> 23-5-16</a:t>
            </a:r>
            <a:r>
              <a:rPr lang="fa-IR" dirty="0" smtClean="0"/>
              <a:t>) یهودی (</a:t>
            </a:r>
            <a:r>
              <a:rPr lang="en-US" dirty="0" err="1" smtClean="0"/>
              <a:t>mt</a:t>
            </a:r>
            <a:r>
              <a:rPr lang="en-US" dirty="0" smtClean="0"/>
              <a:t> 10-1</a:t>
            </a:r>
            <a:r>
              <a:rPr lang="fa-IR" dirty="0" smtClean="0"/>
              <a:t>) و آنها از </a:t>
            </a:r>
            <a:r>
              <a:rPr lang="en-US" dirty="0" err="1" smtClean="0"/>
              <a:t>mt</a:t>
            </a:r>
            <a:r>
              <a:rPr lang="en-US" dirty="0" smtClean="0"/>
              <a:t> 7:21 -23</a:t>
            </a:r>
          </a:p>
          <a:p>
            <a:pPr lvl="1" algn="r" rtl="1">
              <a:buFont typeface="Arial" pitchFamily="34" charset="0"/>
              <a:buChar char="•"/>
            </a:pPr>
            <a:r>
              <a:rPr lang="fa-IR" dirty="0" smtClean="0"/>
              <a:t>همه باید یاد گرفته باشند و آنجا هنوز خواهد نگه ندارد</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fontScale="90000"/>
          </a:bodyPr>
          <a:lstStyle/>
          <a:p>
            <a:r>
              <a:rPr lang="fa-IR" b="1" cap="small" dirty="0" smtClean="0">
                <a:solidFill>
                  <a:schemeClr val="accent2">
                    <a:lumMod val="75000"/>
                  </a:schemeClr>
                </a:solidFill>
                <a:effectLst>
                  <a:glow rad="101600">
                    <a:srgbClr val="FFC000">
                      <a:alpha val="60000"/>
                    </a:srgbClr>
                  </a:glow>
                </a:effectLst>
              </a:rPr>
              <a:t>دلیل برا ی گرفته شدن د راولین کشور </a:t>
            </a:r>
            <a:r>
              <a:rPr lang="en-GB" b="1" dirty="0" smtClean="0"/>
              <a:t/>
            </a:r>
            <a:br>
              <a:rPr lang="en-GB" b="1" dirty="0" smtClean="0"/>
            </a:br>
            <a:endParaRPr lang="en-GB" dirty="0"/>
          </a:p>
        </p:txBody>
      </p:sp>
      <p:sp>
        <p:nvSpPr>
          <p:cNvPr id="3" name="Content Placeholder 2"/>
          <p:cNvSpPr>
            <a:spLocks noGrp="1"/>
          </p:cNvSpPr>
          <p:nvPr>
            <p:ph idx="1"/>
          </p:nvPr>
        </p:nvSpPr>
        <p:spPr>
          <a:xfrm>
            <a:off x="467544" y="2332037"/>
            <a:ext cx="8229600" cy="4525963"/>
          </a:xfrm>
        </p:spPr>
        <p:txBody>
          <a:bodyPr>
            <a:normAutofit/>
          </a:bodyPr>
          <a:lstStyle/>
          <a:p>
            <a:pPr algn="r" rtl="1"/>
            <a:r>
              <a:rPr lang="fa-IR" sz="2000" dirty="0" smtClean="0"/>
              <a:t>و تائید شده موعظه ها از انجیل :» آنها می روند دور از ، و موعظه ها بسیاری هر کجا که ؛ پادشاهی کا ر می کند به همراه خودشان ، و تائید می کند گفته ها رو به همراه معنی پیروی کردن «(</a:t>
            </a:r>
            <a:r>
              <a:rPr lang="en-US" sz="2000" dirty="0" err="1" smtClean="0"/>
              <a:t>mk</a:t>
            </a:r>
            <a:r>
              <a:rPr lang="en-US" sz="2000" dirty="0" smtClean="0"/>
              <a:t> 16:20</a:t>
            </a:r>
            <a:r>
              <a:rPr lang="fa-IR" sz="2000" dirty="0" smtClean="0"/>
              <a:t>). د رمن شوکران کبیر « درادشاهی ...</a:t>
            </a:r>
            <a:r>
              <a:rPr lang="fa-IR" sz="2000" dirty="0"/>
              <a:t> </a:t>
            </a:r>
            <a:r>
              <a:rPr lang="fa-IR" sz="2000" dirty="0" smtClean="0"/>
              <a:t>گواهی درون گفته ها او مرحمت و اهدا نشانه ها و تعجب کردن (</a:t>
            </a:r>
            <a:r>
              <a:rPr lang="en-US" sz="2000" dirty="0" smtClean="0"/>
              <a:t>acts 14:3</a:t>
            </a:r>
            <a:r>
              <a:rPr lang="fa-IR" sz="2000" dirty="0" smtClean="0"/>
              <a:t>) و این پیش رفت به موقع کلیسا : « همانطور که او(عیسی) بالا رفته رو یبزرگترین (در بهشت) او ... گرفته (روح) برایشان درون انسان ... برای کمانی از تقدس ها ، برای کار از (موعظه ها ) وزارت ، برای آموختن اخلاق از بدن عیسی «مثالها» . با ایمان ها (</a:t>
            </a:r>
            <a:r>
              <a:rPr lang="en-US" sz="2000" dirty="0" err="1" smtClean="0"/>
              <a:t>eph</a:t>
            </a:r>
            <a:r>
              <a:rPr lang="en-US" sz="2000" dirty="0" smtClean="0"/>
              <a:t> 4:8-12</a:t>
            </a:r>
            <a:r>
              <a:rPr lang="fa-IR" sz="2000" dirty="0" smtClean="0"/>
              <a:t>). </a:t>
            </a:r>
          </a:p>
          <a:p>
            <a:pPr algn="r" rtl="1"/>
            <a:r>
              <a:rPr lang="fa-IR" sz="2000" dirty="0" smtClean="0"/>
              <a:t>من طولانی تو را دیدم ، آنجا من شاید مهمترین درون قسمتی از تو روحی گرفته درتمام تو شاید بنیان شده است (</a:t>
            </a:r>
            <a:r>
              <a:rPr lang="en-US" sz="2000" dirty="0" smtClean="0"/>
              <a:t>rom 1:11</a:t>
            </a:r>
            <a:r>
              <a:rPr lang="fa-IR" sz="2000" dirty="0" smtClean="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tx2">
                    <a:lumMod val="75000"/>
                  </a:schemeClr>
                </a:solidFill>
              </a:rPr>
              <a:t>هستی که معیین شده در زمانی معیین</a:t>
            </a:r>
            <a:endParaRPr lang="en-GB" b="1" dirty="0">
              <a:solidFill>
                <a:schemeClr val="tx2">
                  <a:lumMod val="75000"/>
                </a:schemeClr>
              </a:solidFill>
            </a:endParaRPr>
          </a:p>
        </p:txBody>
      </p:sp>
      <p:sp>
        <p:nvSpPr>
          <p:cNvPr id="3" name="Content Placeholder 2"/>
          <p:cNvSpPr>
            <a:spLocks noGrp="1"/>
          </p:cNvSpPr>
          <p:nvPr>
            <p:ph idx="1"/>
          </p:nvPr>
        </p:nvSpPr>
        <p:spPr>
          <a:xfrm>
            <a:off x="467544" y="1268760"/>
            <a:ext cx="8363272" cy="4857403"/>
          </a:xfrm>
        </p:spPr>
        <p:txBody>
          <a:bodyPr/>
          <a:lstStyle/>
          <a:p>
            <a:pPr algn="r" rtl="1"/>
            <a:r>
              <a:rPr lang="fa-IR" dirty="0" smtClean="0"/>
              <a:t>پائول بود « پر به همراه روح مقدس» د راو تعمیید شده (</a:t>
            </a:r>
            <a:r>
              <a:rPr lang="en-US" dirty="0" smtClean="0"/>
              <a:t>acts 9:17</a:t>
            </a:r>
            <a:r>
              <a:rPr lang="fa-IR" dirty="0" smtClean="0"/>
              <a:t>). اما سالهای کمی او بود دوباره « پربه همراه روح مقدس « در ترتیب تنبیه شرارت انسان به همراه کوری </a:t>
            </a:r>
            <a:r>
              <a:rPr lang="en-US" dirty="0" smtClean="0"/>
              <a:t>acts 13:9</a:t>
            </a:r>
            <a:endParaRPr lang="en-GB" dirty="0" smtClean="0"/>
          </a:p>
          <a:p>
            <a:endParaRPr lang="en-GB" dirty="0"/>
          </a:p>
        </p:txBody>
      </p:sp>
      <p:pic>
        <p:nvPicPr>
          <p:cNvPr id="4" name="Picture 3" descr="paul preaching.jpg"/>
          <p:cNvPicPr>
            <a:picLocks noChangeAspect="1"/>
          </p:cNvPicPr>
          <p:nvPr/>
        </p:nvPicPr>
        <p:blipFill>
          <a:blip r:embed="rId2" cstate="print"/>
          <a:stretch>
            <a:fillRect/>
          </a:stretch>
        </p:blipFill>
        <p:spPr>
          <a:xfrm>
            <a:off x="2627784" y="3356992"/>
            <a:ext cx="3836268" cy="3254539"/>
          </a:xfrm>
          <a:prstGeom prst="rect">
            <a:avLst/>
          </a:prstGeom>
          <a:effectLst>
            <a:softEdge rad="1270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fa-IR" sz="4000" b="1" cap="small" dirty="0" smtClean="0">
                <a:solidFill>
                  <a:schemeClr val="accent2">
                    <a:lumMod val="75000"/>
                  </a:schemeClr>
                </a:solidFill>
                <a:latin typeface="Copperplate Gothic Bold" pitchFamily="34" charset="0"/>
              </a:rPr>
              <a:t>اولین کشوری که روح خداوند را دریافت کرد </a:t>
            </a:r>
            <a:r>
              <a:rPr lang="en-GB" b="1" dirty="0" smtClean="0"/>
              <a:t/>
            </a:r>
            <a:br>
              <a:rPr lang="en-GB" b="1" dirty="0" smtClean="0"/>
            </a:br>
            <a:endParaRPr lang="en-GB" dirty="0"/>
          </a:p>
        </p:txBody>
      </p:sp>
      <p:sp>
        <p:nvSpPr>
          <p:cNvPr id="3" name="Content Placeholder 2"/>
          <p:cNvSpPr>
            <a:spLocks noGrp="1"/>
          </p:cNvSpPr>
          <p:nvPr>
            <p:ph idx="1"/>
          </p:nvPr>
        </p:nvSpPr>
        <p:spPr>
          <a:xfrm>
            <a:off x="457200" y="1340768"/>
            <a:ext cx="8229600" cy="4785395"/>
          </a:xfrm>
        </p:spPr>
        <p:txBody>
          <a:bodyPr/>
          <a:lstStyle/>
          <a:p>
            <a:pPr algn="r" rtl="1">
              <a:buNone/>
            </a:pPr>
            <a:r>
              <a:rPr lang="fa-IR" dirty="0" smtClean="0"/>
              <a:t>پیشگویی- گفته های یونان برای « پیشگویی» معنی اکثر کسی که د راطراف گفته های صحبت خداوند – مثالها . کمی از اشخاص الهام بخش گفته های خداوند و نوشته ها هر کدام در زمانشان شامل از پیش آگاهی دادن از عاقبت آینده (</a:t>
            </a:r>
            <a:r>
              <a:rPr lang="en-US" dirty="0" smtClean="0"/>
              <a:t>see 2 pet 1:19-21</a:t>
            </a:r>
            <a:r>
              <a:rPr lang="fa-IR" smtClean="0"/>
              <a:t>)</a:t>
            </a:r>
            <a:endParaRPr lang="en-GB" dirty="0"/>
          </a:p>
        </p:txBody>
      </p:sp>
      <p:pic>
        <p:nvPicPr>
          <p:cNvPr id="5" name="Picture 4" descr="apostles.jpg"/>
          <p:cNvPicPr>
            <a:picLocks noChangeAspect="1"/>
          </p:cNvPicPr>
          <p:nvPr/>
        </p:nvPicPr>
        <p:blipFill>
          <a:blip r:embed="rId2" cstate="print"/>
          <a:stretch>
            <a:fillRect/>
          </a:stretch>
        </p:blipFill>
        <p:spPr>
          <a:xfrm>
            <a:off x="2699792" y="3861048"/>
            <a:ext cx="4080956" cy="2996952"/>
          </a:xfrm>
          <a:prstGeom prst="rect">
            <a:avLst/>
          </a:prstGeom>
          <a:effectLst>
            <a:softEdge rad="1270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cap="small" dirty="0" smtClean="0"/>
              <a:t>اولین کشوری که روح گرفته</a:t>
            </a:r>
            <a:endParaRPr lang="en-GB" dirty="0"/>
          </a:p>
        </p:txBody>
      </p:sp>
      <p:sp>
        <p:nvSpPr>
          <p:cNvPr id="3" name="Content Placeholder 2"/>
          <p:cNvSpPr>
            <a:spLocks noGrp="1"/>
          </p:cNvSpPr>
          <p:nvPr>
            <p:ph idx="1"/>
          </p:nvPr>
        </p:nvSpPr>
        <p:spPr/>
        <p:txBody>
          <a:bodyPr>
            <a:normAutofit/>
          </a:bodyPr>
          <a:lstStyle/>
          <a:p>
            <a:pPr algn="r" rtl="1"/>
            <a:r>
              <a:rPr lang="fa-IR" sz="2200" dirty="0" smtClean="0"/>
              <a:t>شفا دادن. عاجز شدن بیچارگان : او رفت به سوی بالا و ایستاد ، و راه رفت ، و داخل شد به همراه او درون پرستگاه ، گردش و جست و خیز.</a:t>
            </a:r>
          </a:p>
          <a:p>
            <a:pPr algn="r" rtl="1"/>
            <a:r>
              <a:rPr lang="fa-IR" sz="2200" dirty="0" smtClean="0"/>
              <a:t>همه مردم دیدن، راه رفتن او وستایش خداوند: و آنها آگاهی آنجا این بود او هر چند رضایت مندی برای خیرات در زیباترین-دروازه پرستشگاه: و آنجا بود کامل به همراه عجیب و شگرفی در آنجا هر چند بود اتفاقات درون او . و در عاجز بودن انسان هر یک بود التیامی درست پیتر ...همه مردم رانده شدن به همراه هم درون خودشان در رواق... بسیاری از شگفت ها (</a:t>
            </a:r>
            <a:r>
              <a:rPr lang="en-US" sz="2200" dirty="0" smtClean="0"/>
              <a:t>acts 3:7-11</a:t>
            </a:r>
            <a:r>
              <a:rPr lang="fa-IR" sz="2200" dirty="0" smtClean="0"/>
              <a:t>)</a:t>
            </a:r>
          </a:p>
          <a:p>
            <a:pPr algn="r" rtl="1"/>
            <a:r>
              <a:rPr lang="fa-IR" sz="2200" dirty="0" smtClean="0"/>
              <a:t>برای آنجا در واقع شخص برجسته بود دیده به طور کامل... است آشکار برای همه آنجا اقامت گزیده بود در اورشلیم و ما ادامه انکار کردن این « (</a:t>
            </a:r>
            <a:r>
              <a:rPr lang="en-US" sz="2200" dirty="0" smtClean="0"/>
              <a:t>acts 4:16</a:t>
            </a:r>
            <a:r>
              <a:rPr lang="fa-IR" sz="2200" dirty="0" smtClean="0"/>
              <a:t>)</a:t>
            </a:r>
          </a:p>
          <a:p>
            <a:pPr marL="0" indent="0" algn="r" rtl="1">
              <a:buNone/>
            </a:pPr>
            <a:r>
              <a:rPr lang="fa-IR" sz="2200" dirty="0" smtClean="0"/>
              <a:t>بی شباهت امروزی وابسته به عید پنجاهه ادعای آنجا بود نه تردید.</a:t>
            </a:r>
          </a:p>
          <a:p>
            <a:pPr algn="r" rtl="1"/>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اولین کشوری که روح و دریافت کرد</a:t>
            </a:r>
            <a:endParaRPr lang="en-GB" dirty="0"/>
          </a:p>
        </p:txBody>
      </p:sp>
      <p:sp>
        <p:nvSpPr>
          <p:cNvPr id="3" name="Content Placeholder 2"/>
          <p:cNvSpPr>
            <a:spLocks noGrp="1"/>
          </p:cNvSpPr>
          <p:nvPr>
            <p:ph idx="1"/>
          </p:nvPr>
        </p:nvSpPr>
        <p:spPr>
          <a:xfrm>
            <a:off x="457200" y="1600200"/>
            <a:ext cx="8229600" cy="4781128"/>
          </a:xfrm>
        </p:spPr>
        <p:txBody>
          <a:bodyPr>
            <a:normAutofit/>
          </a:bodyPr>
          <a:lstStyle/>
          <a:p>
            <a:pPr algn="r" rtl="1">
              <a:buNone/>
            </a:pPr>
            <a:r>
              <a:rPr lang="fa-IR" sz="2000" dirty="0" smtClean="0"/>
              <a:t>زبان – زبان </a:t>
            </a:r>
          </a:p>
          <a:p>
            <a:pPr algn="r" rtl="1">
              <a:buNone/>
            </a:pPr>
            <a:r>
              <a:rPr lang="fa-IR" sz="2000" dirty="0" smtClean="0"/>
              <a:t>رسولان </a:t>
            </a:r>
            <a:r>
              <a:rPr lang="fa-IR" sz="2000" dirty="0"/>
              <a:t>(اعمال رسولان 4:13) "مردان بی سواد و نادان بودند"</a:t>
            </a:r>
          </a:p>
          <a:p>
            <a:pPr algn="r" rtl="1">
              <a:buNone/>
            </a:pPr>
            <a:r>
              <a:rPr lang="fa-IR" sz="2000" dirty="0"/>
              <a:t>آنها "شد همه از روح القدس پر شده </a:t>
            </a:r>
            <a:r>
              <a:rPr lang="fa-IR" sz="2000" dirty="0" smtClean="0"/>
              <a:t>بودند، </a:t>
            </a:r>
            <a:r>
              <a:rPr lang="fa-IR" sz="2000" dirty="0"/>
              <a:t>و شروع به صحبت می کنند با دیگر زبان ... جمعیت گرد هم آمدند (دوباره، یک نمایش عمومی از هدایای!) و مخدوش شد، چرا که هر مرد شنیده آنها را به زبان خود صحبت می کنند . و همه آنها شگفت زده شدند و تعجب کرد و گفت یکی به دیگری، بنگر، نه همه این که </a:t>
            </a:r>
            <a:r>
              <a:rPr lang="fa-IR" sz="2000" dirty="0" smtClean="0"/>
              <a:t>صحبت </a:t>
            </a:r>
            <a:r>
              <a:rPr lang="fa-IR" sz="2000" dirty="0"/>
              <a:t>می کنند؟ و چگونه گوش ما هر مرد به زبان خود ما (از واژه یونانی همان ترجمه "زبان ') در جایی که ما به دنیا شد؟ پارت ها و مادها ... ما می شنویم آنها را به زبان ما صحبت می کنند ... و همه آنها را شگفت زده "(اعمال 2: 4-12) بودند.</a:t>
            </a:r>
          </a:p>
          <a:p>
            <a:pPr algn="r" rtl="1">
              <a:buNone/>
            </a:pPr>
            <a:r>
              <a:rPr lang="fa-IR" sz="2000" dirty="0"/>
              <a:t>زبان، سخنان درشت نیست.</a:t>
            </a:r>
            <a:endParaRPr lang="en-GB"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1143000"/>
          </a:xfrm>
        </p:spPr>
        <p:txBody>
          <a:bodyPr/>
          <a:lstStyle/>
          <a:p>
            <a:r>
              <a:rPr lang="fa-IR" dirty="0" smtClean="0"/>
              <a:t>2.4 خروج از هدایا</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solidFill>
                  <a:schemeClr val="tx2">
                    <a:lumMod val="75000"/>
                  </a:schemeClr>
                </a:solidFill>
              </a:rPr>
              <a:t>دیه روح القدس خواهد شد دوباره با توجه به زمانی که بازگشت مسیح</a:t>
            </a:r>
            <a:endParaRPr lang="en-GB" b="1" dirty="0">
              <a:solidFill>
                <a:schemeClr val="tx2">
                  <a:lumMod val="75000"/>
                </a:schemeClr>
              </a:solidFill>
            </a:endParaRPr>
          </a:p>
        </p:txBody>
      </p:sp>
      <p:sp>
        <p:nvSpPr>
          <p:cNvPr id="3" name="Content Placeholder 2"/>
          <p:cNvSpPr>
            <a:spLocks noGrp="1"/>
          </p:cNvSpPr>
          <p:nvPr>
            <p:ph idx="1"/>
          </p:nvPr>
        </p:nvSpPr>
        <p:spPr/>
        <p:txBody>
          <a:bodyPr/>
          <a:lstStyle/>
          <a:p>
            <a:pPr algn="r" rtl="1"/>
            <a:r>
              <a:rPr lang="fa-IR" dirty="0"/>
              <a:t>هدیه بنابراین به نام "قدرت از جهان (سن) برای آمدن" </a:t>
            </a:r>
            <a:r>
              <a:rPr lang="fa-IR" dirty="0" smtClean="0"/>
              <a:t>(</a:t>
            </a:r>
            <a:r>
              <a:rPr lang="en-US" dirty="0" err="1" smtClean="0"/>
              <a:t>heb</a:t>
            </a:r>
            <a:r>
              <a:rPr lang="fa-IR" dirty="0" smtClean="0"/>
              <a:t>6</a:t>
            </a:r>
            <a:r>
              <a:rPr lang="fa-IR" dirty="0"/>
              <a:t>: 4،5)؛ و </a:t>
            </a:r>
            <a:r>
              <a:rPr lang="fa-IR" dirty="0" smtClean="0"/>
              <a:t> </a:t>
            </a:r>
            <a:r>
              <a:rPr lang="fa-IR" dirty="0"/>
              <a:t>2: 26-29 توصیف </a:t>
            </a:r>
            <a:r>
              <a:rPr lang="en-US" dirty="0" err="1" smtClean="0"/>
              <a:t>joel</a:t>
            </a:r>
            <a:r>
              <a:rPr lang="fa-IR" dirty="0" smtClean="0"/>
              <a:t>احساسات </a:t>
            </a:r>
            <a:r>
              <a:rPr lang="fa-IR" dirty="0"/>
              <a:t>زیادی از هدایای روح پس از ابراز ندامت و توبه از اسرائیل است.</a:t>
            </a:r>
            <a:endParaRPr lang="en-GB" dirty="0"/>
          </a:p>
        </p:txBody>
      </p:sp>
      <p:pic>
        <p:nvPicPr>
          <p:cNvPr id="4" name="Picture 3" descr="man sky.jpg"/>
          <p:cNvPicPr>
            <a:picLocks noChangeAspect="1"/>
          </p:cNvPicPr>
          <p:nvPr/>
        </p:nvPicPr>
        <p:blipFill>
          <a:blip r:embed="rId3" cstate="print"/>
          <a:stretch>
            <a:fillRect/>
          </a:stretch>
        </p:blipFill>
        <p:spPr>
          <a:xfrm>
            <a:off x="2411760" y="3645024"/>
            <a:ext cx="4419575" cy="2941026"/>
          </a:xfrm>
          <a:prstGeom prst="rect">
            <a:avLst/>
          </a:prstGeom>
          <a:effectLst>
            <a:softEdge rad="1270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1-2: روح خداوند: تعریف</a:t>
            </a:r>
            <a:endParaRPr lang="en-GB" dirty="0"/>
          </a:p>
        </p:txBody>
      </p:sp>
      <p:sp>
        <p:nvSpPr>
          <p:cNvPr id="3" name="Content Placeholder 2"/>
          <p:cNvSpPr>
            <a:spLocks noGrp="1"/>
          </p:cNvSpPr>
          <p:nvPr>
            <p:ph idx="1"/>
          </p:nvPr>
        </p:nvSpPr>
        <p:spPr>
          <a:xfrm>
            <a:off x="467544" y="1268761"/>
            <a:ext cx="8229600" cy="2952327"/>
          </a:xfrm>
        </p:spPr>
        <p:txBody>
          <a:bodyPr>
            <a:normAutofit lnSpcReduction="10000"/>
          </a:bodyPr>
          <a:lstStyle/>
          <a:p>
            <a:pPr algn="r">
              <a:buNone/>
            </a:pPr>
            <a:r>
              <a:rPr lang="fa-IR" dirty="0" smtClean="0">
                <a:solidFill>
                  <a:schemeClr val="tx2">
                    <a:lumMod val="50000"/>
                  </a:schemeClr>
                </a:solidFill>
              </a:rPr>
              <a:t>زبان عبری نوشته شده ترجمه «روح» در وصیت قدیمی دقیقا به مفهوم «نفس» یا «قدرت» بدین گونه نور خداوند است د راو «تنفس» بسیاری از ماهیت خداوند ، انعکاس شده در فکر او. این بازگشت می تواند فکری یا با شعور . آیا این انجام داده است به واسطه روح خداوند چنانکه او است از افکار او .</a:t>
            </a:r>
            <a:endParaRPr lang="en-GB" dirty="0">
              <a:solidFill>
                <a:schemeClr val="tx2">
                  <a:lumMod val="50000"/>
                </a:schemeClr>
              </a:solidFill>
            </a:endParaRPr>
          </a:p>
        </p:txBody>
      </p:sp>
      <p:pic>
        <p:nvPicPr>
          <p:cNvPr id="5" name="Picture 4" descr="Hands-around-tree-resized.jpg"/>
          <p:cNvPicPr>
            <a:picLocks noChangeAspect="1"/>
          </p:cNvPicPr>
          <p:nvPr/>
        </p:nvPicPr>
        <p:blipFill>
          <a:blip r:embed="rId2" cstate="print"/>
          <a:stretch>
            <a:fillRect/>
          </a:stretch>
        </p:blipFill>
        <p:spPr>
          <a:xfrm>
            <a:off x="2699792" y="3933056"/>
            <a:ext cx="3852132" cy="2924944"/>
          </a:xfrm>
          <a:prstGeom prst="rect">
            <a:avLst/>
          </a:prstGeom>
          <a:effectLst>
            <a:softEdge rad="317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دیه بودند به بیرون کشیده می شود برخی از زمان بین قرن اول و بازگشت مسیح</a:t>
            </a:r>
            <a:endParaRPr lang="en-GB" dirty="0"/>
          </a:p>
        </p:txBody>
      </p:sp>
      <p:sp>
        <p:nvSpPr>
          <p:cNvPr id="3" name="Content Placeholder 2"/>
          <p:cNvSpPr>
            <a:spLocks noGrp="1"/>
          </p:cNvSpPr>
          <p:nvPr>
            <p:ph idx="1"/>
          </p:nvPr>
        </p:nvSpPr>
        <p:spPr>
          <a:xfrm>
            <a:off x="467544" y="1988840"/>
            <a:ext cx="8229600" cy="4525963"/>
          </a:xfrm>
        </p:spPr>
        <p:txBody>
          <a:bodyPr>
            <a:normAutofit fontScale="70000" lnSpcReduction="20000"/>
          </a:bodyPr>
          <a:lstStyle/>
          <a:p>
            <a:pPr algn="r" rtl="1"/>
            <a:r>
              <a:rPr lang="fa-IR" dirty="0" smtClean="0"/>
              <a:t>"</a:t>
            </a:r>
            <a:r>
              <a:rPr lang="fa-IR" dirty="0"/>
              <a:t>اگر می شود نبوت وجود دارد، آنها باید شکست. اگر می شود زبان وجود دارد، آنها باید متوقف. اگر وجود داشته باشد (هدیه ای از) دانش، آن را باید </a:t>
            </a:r>
            <a:r>
              <a:rPr lang="en-GB" dirty="0"/>
              <a:t>away </a:t>
            </a:r>
            <a:r>
              <a:rPr lang="fa-IR" dirty="0"/>
              <a:t>ناپدید می شوند. برای ما در بخش می دانیم، و ما نبوت در بخش. اما وقتی که است که مناسب [کامل] آمده است، پس از آن که است که در بخش باید انجام شود دور</a:t>
            </a:r>
            <a:r>
              <a:rPr lang="en-GB" dirty="0"/>
              <a:t>. ” (1 Cor. 13:8-10</a:t>
            </a:r>
            <a:endParaRPr lang="en-GB" dirty="0" smtClean="0"/>
          </a:p>
          <a:p>
            <a:pPr algn="r" rtl="1"/>
            <a:r>
              <a:rPr lang="fa-IR" dirty="0" smtClean="0"/>
              <a:t>این </a:t>
            </a:r>
            <a:r>
              <a:rPr lang="fa-IR" dirty="0"/>
              <a:t>نوع هدایا "به طور موقت می </a:t>
            </a:r>
            <a:r>
              <a:rPr lang="fa-IR" dirty="0" smtClean="0"/>
              <a:t>باشد</a:t>
            </a:r>
            <a:r>
              <a:rPr lang="en-GB" dirty="0"/>
              <a:t> ” (G.N.B.).</a:t>
            </a:r>
            <a:r>
              <a:rPr lang="fa-IR" dirty="0"/>
              <a:t> </a:t>
            </a:r>
            <a:endParaRPr lang="en-GB" dirty="0" smtClean="0"/>
          </a:p>
          <a:p>
            <a:pPr algn="r" rtl="1"/>
            <a:r>
              <a:rPr lang="en-GB" dirty="0"/>
              <a:t>Eph. 4: 8-14: "</a:t>
            </a:r>
            <a:r>
              <a:rPr lang="fa-IR" dirty="0"/>
              <a:t>هنگامی که او (عیسی) صعود تا در بالا (به بهشت)، او ... (روح) هدیه داد نزد مردان ... برای ساخت و ساز از بدن مسیح: تا زمانی که همه ما در آمده (نزد) وحدت ایمان (به عنوان مثال از یک ایمان)، و از دانش پسر خدا، نزد انسان کامل ... است که ما از این پس بدون فرزند بیشتر می شود، به </a:t>
            </a:r>
            <a:r>
              <a:rPr lang="fa-IR" dirty="0" smtClean="0"/>
              <a:t>پس </a:t>
            </a:r>
            <a:r>
              <a:rPr lang="fa-IR" dirty="0"/>
              <a:t>وپیش، و در مورد با هر پرتاب باد از دکترین. "</a:t>
            </a:r>
            <a:endParaRPr lang="en-GB" dirty="0" smtClean="0"/>
          </a:p>
          <a:p>
            <a:pPr algn="r" rtl="1"/>
            <a:r>
              <a:rPr lang="fa-IR" dirty="0"/>
              <a:t>هدیه بودند به بیرون کشیده می شود وقتی که قادر می سازد که کلیسا به "کامل" و یا بالغ داده شد. چه این بود؟</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نگامی که کتاب مقدس به پایان رسید، هدایای خارج شدند</a:t>
            </a:r>
            <a:endParaRPr lang="en-GB" dirty="0"/>
          </a:p>
        </p:txBody>
      </p:sp>
      <p:sp>
        <p:nvSpPr>
          <p:cNvPr id="3" name="Content Placeholder 2"/>
          <p:cNvSpPr>
            <a:spLocks noGrp="1"/>
          </p:cNvSpPr>
          <p:nvPr>
            <p:ph idx="1"/>
          </p:nvPr>
        </p:nvSpPr>
        <p:spPr/>
        <p:txBody>
          <a:bodyPr>
            <a:normAutofit/>
          </a:bodyPr>
          <a:lstStyle/>
          <a:p>
            <a:pPr algn="r" rtl="1"/>
            <a:r>
              <a:rPr lang="fa-IR" dirty="0"/>
              <a:t>2 </a:t>
            </a:r>
            <a:r>
              <a:rPr lang="en-US" dirty="0" err="1" smtClean="0"/>
              <a:t>tim</a:t>
            </a:r>
            <a:r>
              <a:rPr lang="fa-IR" dirty="0" smtClean="0"/>
              <a:t> </a:t>
            </a:r>
            <a:r>
              <a:rPr lang="fa-IR" dirty="0"/>
              <a:t>3: 16،17 می آموزند که پاسخ به "تمامی کتب" را قادر می سازد مرد خدا به "کامل"، کامل، بالغ. پس یک بار تمام کتاب مقدس الهام گرفته شده بود، هدیه دیگر مورد نیاز شد. آنها هدف خود را از هدایت کلیسای اولیه تا به نقطه ای که وحی خدا نوشته شده است انجام شده بود به دست آورده بود.هدیه بود برای فعال کردن کلیسا برای تبدیل شدن به "به طور کامل مجهز به" (</a:t>
            </a:r>
            <a:r>
              <a:rPr lang="en-GB" dirty="0" err="1"/>
              <a:t>Eph</a:t>
            </a:r>
            <a:r>
              <a:rPr lang="en-GB" dirty="0"/>
              <a:t> 4: 8 Weymouth). </a:t>
            </a:r>
            <a:r>
              <a:rPr lang="fa-IR" dirty="0"/>
              <a:t>هنگامی که کتاب مقدس به پایان رسید، آنها.</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a:t>ین ادعا با هم مطابقت ندارند که عیسی گفت خواهد بود کسانی که واقعا تا به حال به دست آورد هدیه: "از این باید شما انجام کار بزرگ" </a:t>
            </a:r>
            <a:r>
              <a:rPr lang="fa-IR" dirty="0" smtClean="0"/>
              <a:t>(</a:t>
            </a:r>
            <a:r>
              <a:rPr lang="en-US" dirty="0" err="1" smtClean="0"/>
              <a:t>jn</a:t>
            </a:r>
            <a:r>
              <a:rPr lang="fa-IR" dirty="0" smtClean="0"/>
              <a:t> </a:t>
            </a:r>
            <a:r>
              <a:rPr lang="fa-IR" dirty="0"/>
              <a:t>14:12). - و نه 'که انجام می دهید</a:t>
            </a:r>
            <a:r>
              <a:rPr lang="fa-IR" dirty="0" smtClean="0"/>
              <a:t>!</a:t>
            </a:r>
            <a:endParaRPr lang="en-US" dirty="0" smtClean="0"/>
          </a:p>
          <a:p>
            <a:pPr algn="r" rtl="1"/>
            <a:r>
              <a:rPr lang="fa-IR" dirty="0"/>
              <a:t>معجزه واقعی بود همیشه نیاز به ایمان شفا شخصی مرد کور از یوحنا نیست. 9، و </a:t>
            </a:r>
            <a:r>
              <a:rPr lang="en-GB" dirty="0" err="1"/>
              <a:t>Malchus</a:t>
            </a:r>
            <a:r>
              <a:rPr lang="en-GB" dirty="0"/>
              <a:t> (LK. 22:51).</a:t>
            </a:r>
            <a:endParaRPr lang="en-GB" dirty="0" smtClean="0"/>
          </a:p>
        </p:txBody>
      </p:sp>
      <p:sp>
        <p:nvSpPr>
          <p:cNvPr id="4" name="Title 3"/>
          <p:cNvSpPr>
            <a:spLocks noGrp="1"/>
          </p:cNvSpPr>
          <p:nvPr>
            <p:ph type="title"/>
          </p:nvPr>
        </p:nvSpPr>
        <p:spPr/>
        <p:txBody>
          <a:bodyPr>
            <a:normAutofit fontScale="90000"/>
          </a:bodyPr>
          <a:lstStyle/>
          <a:p>
            <a:r>
              <a:rPr lang="fa-IR" dirty="0"/>
              <a:t>دعاهای حاضر در اختیار داشتن هدیه ای روح</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solidFill>
                  <a:schemeClr val="accent2">
                    <a:lumMod val="75000"/>
                  </a:schemeClr>
                </a:solidFill>
              </a:rPr>
              <a:t>انتظار بیهوده برای درمان در یک جلسه پنطیکاستی</a:t>
            </a:r>
            <a:endParaRPr lang="en-GB" dirty="0">
              <a:solidFill>
                <a:schemeClr val="accent2">
                  <a:lumMod val="75000"/>
                </a:schemeClr>
              </a:solidFill>
            </a:endParaRPr>
          </a:p>
        </p:txBody>
      </p:sp>
      <p:pic>
        <p:nvPicPr>
          <p:cNvPr id="4" name="Content Placeholder 3" descr="wchairhealing.jpg"/>
          <p:cNvPicPr>
            <a:picLocks noGrp="1" noChangeAspect="1"/>
          </p:cNvPicPr>
          <p:nvPr>
            <p:ph idx="1"/>
          </p:nvPr>
        </p:nvPicPr>
        <p:blipFill>
          <a:blip r:embed="rId2" cstate="print"/>
          <a:stretch>
            <a:fillRect/>
          </a:stretch>
        </p:blipFill>
        <p:spPr>
          <a:xfrm>
            <a:off x="2411760" y="1772816"/>
            <a:ext cx="4256881" cy="4703334"/>
          </a:xfrm>
          <a:effectLst>
            <a:softEdge rad="1270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نقطه </a:t>
            </a:r>
            <a:r>
              <a:rPr lang="fa-IR" dirty="0"/>
              <a:t>3: آیا روح القدس یک </a:t>
            </a:r>
            <a:r>
              <a:rPr lang="fa-IR" dirty="0" smtClean="0"/>
              <a:t>شخص؟</a:t>
            </a:r>
            <a:endParaRPr lang="en-GB" dirty="0"/>
          </a:p>
        </p:txBody>
      </p:sp>
      <p:sp>
        <p:nvSpPr>
          <p:cNvPr id="3" name="Content Placeholder 2"/>
          <p:cNvSpPr>
            <a:spLocks noGrp="1"/>
          </p:cNvSpPr>
          <p:nvPr>
            <p:ph idx="1"/>
          </p:nvPr>
        </p:nvSpPr>
        <p:spPr/>
        <p:txBody>
          <a:bodyPr/>
          <a:lstStyle/>
          <a:p>
            <a:pPr algn="r" rtl="1"/>
            <a:r>
              <a:rPr lang="fa-IR" dirty="0"/>
              <a:t>مرد "روح" را می توان هم زده </a:t>
            </a:r>
            <a:r>
              <a:rPr lang="fa-IR" dirty="0" smtClean="0"/>
              <a:t>(</a:t>
            </a:r>
            <a:r>
              <a:rPr lang="en-US" dirty="0" smtClean="0"/>
              <a:t>acts</a:t>
            </a:r>
            <a:r>
              <a:rPr lang="fa-IR" dirty="0" smtClean="0"/>
              <a:t>17:16</a:t>
            </a:r>
            <a:r>
              <a:rPr lang="fa-IR" dirty="0"/>
              <a:t>)، ساخته شده مشکل </a:t>
            </a:r>
            <a:r>
              <a:rPr lang="fa-IR" dirty="0" smtClean="0"/>
              <a:t>(</a:t>
            </a:r>
            <a:r>
              <a:rPr lang="en-US" dirty="0" err="1" smtClean="0"/>
              <a:t>gn</a:t>
            </a:r>
            <a:r>
              <a:rPr lang="fa-IR" dirty="0" smtClean="0"/>
              <a:t> </a:t>
            </a:r>
            <a:r>
              <a:rPr lang="fa-IR" dirty="0"/>
              <a:t>41: 8) و یا خوشحال (</a:t>
            </a:r>
            <a:r>
              <a:rPr lang="en-GB" dirty="0"/>
              <a:t>LK 10:21). "</a:t>
            </a:r>
            <a:r>
              <a:rPr lang="fa-IR" dirty="0"/>
              <a:t>روح" او، یعنی ذات خود، ذهن و هدف خود را، که منجر به اعمال خود، بنابراین به عنوان یک فرد جداگانه سخن گفته اند، اما، البته، این است به معنای واقعی کلمه چنین نیست. روح خدا، بیش از حد، می تواند از در به همان شیوه سخن گفته است.</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chemeClr val="tx2">
                    <a:lumMod val="75000"/>
                  </a:schemeClr>
                </a:solidFill>
              </a:rPr>
              <a:t>تجسم شخصیت</a:t>
            </a:r>
            <a:endParaRPr lang="en-GB" b="1" dirty="0">
              <a:solidFill>
                <a:schemeClr val="tx2">
                  <a:lumMod val="75000"/>
                </a:schemeClr>
              </a:solidFill>
            </a:endParaRPr>
          </a:p>
        </p:txBody>
      </p:sp>
      <p:sp>
        <p:nvSpPr>
          <p:cNvPr id="3" name="Content Placeholder 2"/>
          <p:cNvSpPr>
            <a:spLocks noGrp="1"/>
          </p:cNvSpPr>
          <p:nvPr>
            <p:ph idx="1"/>
          </p:nvPr>
        </p:nvSpPr>
        <p:spPr>
          <a:xfrm>
            <a:off x="179512" y="1268760"/>
            <a:ext cx="4680520" cy="5328592"/>
          </a:xfrm>
        </p:spPr>
        <p:txBody>
          <a:bodyPr>
            <a:normAutofit fontScale="92500" lnSpcReduction="10000"/>
          </a:bodyPr>
          <a:lstStyle/>
          <a:p>
            <a:pPr algn="r" rtl="1"/>
            <a:r>
              <a:rPr lang="fa-IR" dirty="0"/>
              <a:t>کتاب مقدس اغلب با استفاده از زبان شخصیت در هنگام صحبت کردن در مورد چیزهایی انتزاعی، به عنوان مثال عقل به عنوان یک زن در امثال نامیده می شود. 9: 1. این است برای نشان دادن به ما چه کسی است که عقل می خواهم در عمل باشد. «خرد» را نمی توان جز در ذهن کسی وجود داشته باشد، و به همین ترتیب این دستگاه از شخصیت استفاده می شود.</a:t>
            </a:r>
            <a:endParaRPr lang="en-GB" dirty="0"/>
          </a:p>
        </p:txBody>
      </p:sp>
      <p:pic>
        <p:nvPicPr>
          <p:cNvPr id="4" name="Picture 3" descr="wisdom-reid-highsmith.jpg"/>
          <p:cNvPicPr>
            <a:picLocks noChangeAspect="1"/>
          </p:cNvPicPr>
          <p:nvPr/>
        </p:nvPicPr>
        <p:blipFill>
          <a:blip r:embed="rId2" cstate="print"/>
          <a:stretch>
            <a:fillRect/>
          </a:stretch>
        </p:blipFill>
        <p:spPr>
          <a:xfrm>
            <a:off x="4788024" y="2060848"/>
            <a:ext cx="3799304" cy="3890228"/>
          </a:xfrm>
          <a:prstGeom prst="ellipse">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5649491"/>
          </a:xfrm>
        </p:spPr>
        <p:txBody>
          <a:bodyPr>
            <a:normAutofit fontScale="92500"/>
          </a:bodyPr>
          <a:lstStyle/>
          <a:p>
            <a:pPr algn="r" rtl="1"/>
            <a:r>
              <a:rPr lang="fa-IR" dirty="0"/>
              <a:t>رساله های پولس شامل باز کردن درود که به خدا و عیسی مراجعه کنید، اما نه به روح القدس </a:t>
            </a:r>
            <a:r>
              <a:rPr lang="fa-IR" dirty="0" smtClean="0"/>
              <a:t>(</a:t>
            </a:r>
            <a:r>
              <a:rPr lang="en-US" dirty="0" smtClean="0"/>
              <a:t>rom</a:t>
            </a:r>
            <a:r>
              <a:rPr lang="fa-IR" dirty="0" smtClean="0"/>
              <a:t> </a:t>
            </a:r>
            <a:r>
              <a:rPr lang="fa-IR" dirty="0"/>
              <a:t>1: 7؛ 1 </a:t>
            </a:r>
            <a:r>
              <a:rPr lang="en-US" dirty="0" err="1" smtClean="0"/>
              <a:t>cor</a:t>
            </a:r>
            <a:r>
              <a:rPr lang="fa-IR" dirty="0" smtClean="0"/>
              <a:t> </a:t>
            </a:r>
            <a:r>
              <a:rPr lang="fa-IR" dirty="0"/>
              <a:t>1: 3؛ 2 </a:t>
            </a:r>
            <a:r>
              <a:rPr lang="en-US" dirty="0" err="1" smtClean="0"/>
              <a:t>cor</a:t>
            </a:r>
            <a:r>
              <a:rPr lang="fa-IR" dirty="0" smtClean="0"/>
              <a:t> </a:t>
            </a:r>
            <a:r>
              <a:rPr lang="fa-IR" dirty="0"/>
              <a:t>1: 2؛ </a:t>
            </a:r>
            <a:r>
              <a:rPr lang="en-US" dirty="0" err="1" smtClean="0"/>
              <a:t>eph</a:t>
            </a:r>
            <a:r>
              <a:rPr lang="fa-IR" dirty="0" smtClean="0"/>
              <a:t> </a:t>
            </a:r>
            <a:r>
              <a:rPr lang="fa-IR" dirty="0"/>
              <a:t>1: 3؛ </a:t>
            </a:r>
            <a:r>
              <a:rPr lang="en-GB" dirty="0" err="1"/>
              <a:t>Eph</a:t>
            </a:r>
            <a:r>
              <a:rPr lang="en-GB" dirty="0"/>
              <a:t> 1: 2. . </a:t>
            </a:r>
            <a:r>
              <a:rPr lang="fa-IR" dirty="0" smtClean="0"/>
              <a:t>1</a:t>
            </a:r>
            <a:r>
              <a:rPr lang="fa-IR" dirty="0"/>
              <a:t>: 2؛ </a:t>
            </a:r>
            <a:r>
              <a:rPr lang="en-US" dirty="0" smtClean="0"/>
              <a:t>col</a:t>
            </a:r>
            <a:r>
              <a:rPr lang="fa-IR" dirty="0" smtClean="0"/>
              <a:t> </a:t>
            </a:r>
            <a:r>
              <a:rPr lang="fa-IR" dirty="0"/>
              <a:t>1: 2؛ 1 </a:t>
            </a:r>
            <a:r>
              <a:rPr lang="en-GB" dirty="0" err="1"/>
              <a:t>Thes</a:t>
            </a:r>
            <a:r>
              <a:rPr lang="en-GB" dirty="0"/>
              <a:t> 1: 1؛ 2 </a:t>
            </a:r>
            <a:r>
              <a:rPr lang="en-GB" dirty="0" err="1"/>
              <a:t>Thes</a:t>
            </a:r>
            <a:r>
              <a:rPr lang="en-GB" dirty="0"/>
              <a:t> 1: 2؛ 1 </a:t>
            </a:r>
            <a:r>
              <a:rPr lang="en-US" dirty="0" err="1" smtClean="0"/>
              <a:t>tim</a:t>
            </a:r>
            <a:r>
              <a:rPr lang="fa-IR" dirty="0" smtClean="0"/>
              <a:t> </a:t>
            </a:r>
            <a:r>
              <a:rPr lang="fa-IR" dirty="0"/>
              <a:t>1: 2؛ 2 </a:t>
            </a:r>
            <a:r>
              <a:rPr lang="en-US" dirty="0" err="1" smtClean="0"/>
              <a:t>tim</a:t>
            </a:r>
            <a:r>
              <a:rPr lang="fa-IR" dirty="0" smtClean="0"/>
              <a:t> </a:t>
            </a:r>
            <a:r>
              <a:rPr lang="fa-IR" dirty="0"/>
              <a:t>1: 2؛ </a:t>
            </a:r>
            <a:r>
              <a:rPr lang="en-US" dirty="0" smtClean="0"/>
              <a:t>tit</a:t>
            </a:r>
            <a:r>
              <a:rPr lang="fa-IR" dirty="0" smtClean="0"/>
              <a:t> </a:t>
            </a:r>
            <a:r>
              <a:rPr lang="fa-IR" dirty="0"/>
              <a:t>1: 4؛ </a:t>
            </a:r>
            <a:r>
              <a:rPr lang="en-US" dirty="0" err="1" smtClean="0"/>
              <a:t>philemon</a:t>
            </a:r>
            <a:r>
              <a:rPr lang="fa-IR" dirty="0" smtClean="0"/>
              <a:t> </a:t>
            </a:r>
            <a:r>
              <a:rPr lang="fa-IR" dirty="0"/>
              <a:t>3) . این عجیب و غریب است اگر او در نظر گرفته روح القدس به بخشی از یک الوهیت، به عنوان تثلیث دکترین به اشتباه فرض. برخی از روح القدس بر روی مردان ریخته شد </a:t>
            </a:r>
            <a:r>
              <a:rPr lang="fa-IR" dirty="0" smtClean="0"/>
              <a:t>(</a:t>
            </a:r>
            <a:r>
              <a:rPr lang="en-US" dirty="0" smtClean="0"/>
              <a:t>acts</a:t>
            </a:r>
            <a:r>
              <a:rPr lang="fa-IR" dirty="0" smtClean="0"/>
              <a:t>2</a:t>
            </a:r>
            <a:r>
              <a:rPr lang="fa-IR" dirty="0"/>
              <a:t>: 17،18. ساخت و ساز یونانی همان است که در بر داشت توسط </a:t>
            </a:r>
            <a:r>
              <a:rPr lang="en-GB" dirty="0"/>
              <a:t>Mk 12: 2؛ </a:t>
            </a:r>
            <a:r>
              <a:rPr lang="en-GB" dirty="0" err="1" smtClean="0"/>
              <a:t>lk</a:t>
            </a:r>
            <a:r>
              <a:rPr lang="fa-IR" dirty="0" smtClean="0"/>
              <a:t>06:13</a:t>
            </a:r>
            <a:r>
              <a:rPr lang="fa-IR" dirty="0"/>
              <a:t>؛ </a:t>
            </a:r>
            <a:r>
              <a:rPr lang="en-US" dirty="0" err="1" smtClean="0"/>
              <a:t>jn</a:t>
            </a:r>
            <a:r>
              <a:rPr lang="fa-IR" dirty="0" smtClean="0"/>
              <a:t> </a:t>
            </a:r>
            <a:r>
              <a:rPr lang="fa-IR" dirty="0"/>
              <a:t>21:10 و اعمال 5: 2). چگونه می توان بخشی از یک فرد ما دریافت می کنیم؟ ما "از او روح [خدا]" (</a:t>
            </a:r>
            <a:r>
              <a:rPr lang="fa-IR" dirty="0" smtClean="0"/>
              <a:t>1</a:t>
            </a:r>
            <a:r>
              <a:rPr lang="en-US" dirty="0" err="1" smtClean="0"/>
              <a:t>jn</a:t>
            </a:r>
            <a:r>
              <a:rPr lang="fa-IR" dirty="0" smtClean="0"/>
              <a:t>. </a:t>
            </a:r>
            <a:r>
              <a:rPr lang="fa-IR" dirty="0"/>
              <a:t>04:13) داده می شود. این بی معنی است اگر روح القدس شخص است</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پرت شدگی از موضوع 4: قانون اصلی تجسم شخصیت</a:t>
            </a:r>
            <a:endParaRPr lang="en-GB" dirty="0"/>
          </a:p>
        </p:txBody>
      </p:sp>
      <p:sp>
        <p:nvSpPr>
          <p:cNvPr id="3" name="Content Placeholder 2"/>
          <p:cNvSpPr>
            <a:spLocks noGrp="1"/>
          </p:cNvSpPr>
          <p:nvPr>
            <p:ph sz="half" idx="1"/>
          </p:nvPr>
        </p:nvSpPr>
        <p:spPr/>
        <p:txBody>
          <a:bodyPr>
            <a:normAutofit fontScale="85000" lnSpcReduction="10000"/>
          </a:bodyPr>
          <a:lstStyle/>
          <a:p>
            <a:pPr marL="0" indent="0">
              <a:buNone/>
            </a:pPr>
            <a:endParaRPr lang="en-GB" dirty="0" smtClean="0"/>
          </a:p>
          <a:p>
            <a:endParaRPr lang="en-GB" dirty="0" smtClean="0"/>
          </a:p>
          <a:p>
            <a:endParaRPr lang="en-GB" dirty="0" smtClean="0"/>
          </a:p>
          <a:p>
            <a:endParaRPr lang="en-GB" dirty="0"/>
          </a:p>
        </p:txBody>
      </p:sp>
      <p:sp>
        <p:nvSpPr>
          <p:cNvPr id="9" name="Content Placeholder 8"/>
          <p:cNvSpPr>
            <a:spLocks noGrp="1"/>
          </p:cNvSpPr>
          <p:nvPr>
            <p:ph sz="half" idx="2"/>
          </p:nvPr>
        </p:nvSpPr>
        <p:spPr/>
        <p:txBody>
          <a:bodyPr>
            <a:normAutofit fontScale="85000" lnSpcReduction="10000"/>
          </a:bodyPr>
          <a:lstStyle/>
          <a:p>
            <a:pPr algn="r" rtl="1"/>
            <a:r>
              <a:rPr lang="fa-IR" sz="2000" dirty="0" smtClean="0"/>
              <a:t>حکمتی است تجسم. حکمتی بود ساخته بود و خانه ای او، بود خارج آنجا هست ستون (</a:t>
            </a:r>
            <a:r>
              <a:rPr lang="en-US" sz="2000" dirty="0" err="1" smtClean="0"/>
              <a:t>prov</a:t>
            </a:r>
            <a:r>
              <a:rPr lang="en-US" sz="2000" dirty="0" smtClean="0"/>
              <a:t> 9:1</a:t>
            </a:r>
            <a:r>
              <a:rPr lang="fa-IR" sz="2000" dirty="0" smtClean="0"/>
              <a:t>)</a:t>
            </a:r>
          </a:p>
          <a:p>
            <a:pPr algn="r" rtl="1"/>
            <a:r>
              <a:rPr lang="fa-IR" sz="2000" dirty="0" smtClean="0"/>
              <a:t>ثروتی هست تجسم نه انسان توانست خدمت دومین استاد : برای هر یک او خواهد اولین و عشق دیگری. یا دیگر او خواهد نگه دارد د راولین ، و خقیر شمردن دیگران . تو ارتباطی د رخدمت خداوند و دولت (ثروت)(</a:t>
            </a:r>
            <a:r>
              <a:rPr lang="en-US" sz="2000" dirty="0" err="1" smtClean="0"/>
              <a:t>mt</a:t>
            </a:r>
            <a:r>
              <a:rPr lang="en-US" sz="2000" dirty="0" smtClean="0"/>
              <a:t> 6:24</a:t>
            </a:r>
            <a:r>
              <a:rPr lang="fa-IR" sz="2000" dirty="0" smtClean="0"/>
              <a:t>)</a:t>
            </a:r>
          </a:p>
          <a:p>
            <a:pPr algn="r" rtl="1"/>
            <a:r>
              <a:rPr lang="fa-IR" sz="2000" dirty="0" smtClean="0"/>
              <a:t>معصیت از تجسم ... هر که سپرده گناه است خدمت از گناه .(</a:t>
            </a:r>
            <a:r>
              <a:rPr lang="en-US" sz="2000" dirty="0" smtClean="0"/>
              <a:t>jn8:34</a:t>
            </a:r>
            <a:r>
              <a:rPr lang="fa-IR" sz="2000" dirty="0" smtClean="0"/>
              <a:t>)معصیت است  حکمرانی درون مرگ(</a:t>
            </a:r>
            <a:r>
              <a:rPr lang="en-US" sz="2000" dirty="0" smtClean="0"/>
              <a:t>rom 5:21</a:t>
            </a:r>
            <a:r>
              <a:rPr lang="fa-IR" sz="2000" dirty="0" smtClean="0"/>
              <a:t>)</a:t>
            </a:r>
          </a:p>
          <a:p>
            <a:pPr algn="r" rtl="1"/>
            <a:r>
              <a:rPr lang="fa-IR" sz="2000" dirty="0" smtClean="0"/>
              <a:t>مرگ است تجسم « مشاهده کردن کمرنگ اسب: و او نام آنجا نشسته بود بر روی او آنجا بود مرگ(</a:t>
            </a:r>
            <a:r>
              <a:rPr lang="en-US" sz="2000" dirty="0" smtClean="0"/>
              <a:t>rev 6:8</a:t>
            </a:r>
            <a:r>
              <a:rPr lang="fa-IR" sz="2000" dirty="0" smtClean="0"/>
              <a:t>)</a:t>
            </a:r>
          </a:p>
          <a:p>
            <a:pPr algn="r" rtl="1"/>
            <a:r>
              <a:rPr lang="fa-IR" sz="2000" dirty="0" smtClean="0"/>
              <a:t>و ملتهایی که از اسرائیل تجسم شدند : دوباره من خواهم بسازم تو را ، و تو حواهی بسازی دست نخورده از اسرائیل ، تو خواهی درباره عشق ورزیدن ....(</a:t>
            </a:r>
            <a:r>
              <a:rPr lang="en-US" sz="2000" dirty="0" err="1" smtClean="0"/>
              <a:t>jr</a:t>
            </a:r>
            <a:r>
              <a:rPr lang="en-US" sz="2000" dirty="0" smtClean="0"/>
              <a:t> 31:4</a:t>
            </a:r>
            <a:r>
              <a:rPr lang="fa-IR" sz="2000" dirty="0" smtClean="0"/>
              <a:t>)</a:t>
            </a:r>
            <a:endParaRPr lang="en-US" sz="2000" dirty="0"/>
          </a:p>
        </p:txBody>
      </p:sp>
      <p:pic>
        <p:nvPicPr>
          <p:cNvPr id="4" name="Picture 3" descr="death.jpg"/>
          <p:cNvPicPr>
            <a:picLocks noChangeAspect="1"/>
          </p:cNvPicPr>
          <p:nvPr/>
        </p:nvPicPr>
        <p:blipFill>
          <a:blip r:embed="rId2" cstate="print"/>
          <a:stretch>
            <a:fillRect/>
          </a:stretch>
        </p:blipFill>
        <p:spPr>
          <a:xfrm>
            <a:off x="395536" y="2780928"/>
            <a:ext cx="2843808" cy="3252605"/>
          </a:xfrm>
          <a:prstGeom prst="rect">
            <a:avLst/>
          </a:prstGeom>
          <a:effectLst>
            <a:softEdge rad="1270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مطالعه درس 2: سوالها</a:t>
            </a:r>
            <a:endParaRPr lang="en-GB" dirty="0"/>
          </a:p>
        </p:txBody>
      </p:sp>
      <p:sp>
        <p:nvSpPr>
          <p:cNvPr id="3" name="Content Placeholder 2"/>
          <p:cNvSpPr>
            <a:spLocks noGrp="1"/>
          </p:cNvSpPr>
          <p:nvPr>
            <p:ph sz="half" idx="1"/>
          </p:nvPr>
        </p:nvSpPr>
        <p:spPr>
          <a:xfrm>
            <a:off x="457200" y="1196752"/>
            <a:ext cx="4038600" cy="5661248"/>
          </a:xfrm>
        </p:spPr>
        <p:txBody>
          <a:bodyPr>
            <a:normAutofit/>
          </a:bodyPr>
          <a:lstStyle/>
          <a:p>
            <a:pPr lvl="0" algn="r" rtl="1"/>
            <a:r>
              <a:rPr lang="fa-IR" sz="1800" dirty="0" smtClean="0"/>
              <a:t>معنی نوشته روح چیست ؟</a:t>
            </a:r>
          </a:p>
          <a:p>
            <a:pPr lvl="0" algn="r" rtl="1"/>
            <a:r>
              <a:rPr lang="fa-IR" sz="1800" dirty="0" smtClean="0"/>
              <a:t>قدرت</a:t>
            </a:r>
            <a:endParaRPr lang="en-GB" sz="1800" dirty="0" smtClean="0"/>
          </a:p>
          <a:p>
            <a:pPr lvl="0" algn="r" rtl="1"/>
            <a:r>
              <a:rPr lang="fa-IR" sz="1800" dirty="0" smtClean="0"/>
              <a:t>مقدس</a:t>
            </a:r>
          </a:p>
          <a:p>
            <a:pPr algn="r" rtl="1"/>
            <a:r>
              <a:rPr lang="fa-IR" sz="1800" dirty="0" smtClean="0"/>
              <a:t>خاک</a:t>
            </a:r>
            <a:r>
              <a:rPr lang="en-GB" sz="1800" dirty="0" smtClean="0"/>
              <a:t> </a:t>
            </a:r>
          </a:p>
          <a:p>
            <a:pPr algn="r" rtl="1"/>
            <a:r>
              <a:rPr lang="fa-IR" sz="1800" dirty="0"/>
              <a:t>2. روح القدس چیست؟</a:t>
            </a:r>
          </a:p>
          <a:p>
            <a:pPr algn="r" rtl="1"/>
            <a:r>
              <a:rPr lang="fa-IR" sz="1800" dirty="0"/>
              <a:t>یک شخص</a:t>
            </a:r>
          </a:p>
          <a:p>
            <a:pPr algn="r" rtl="1"/>
            <a:r>
              <a:rPr lang="fa-IR" sz="1800" dirty="0"/>
              <a:t>قدرت خدا</a:t>
            </a:r>
          </a:p>
          <a:p>
            <a:pPr algn="r" rtl="1"/>
            <a:r>
              <a:rPr lang="fa-IR" sz="1800" dirty="0"/>
              <a:t>بخشی از یک تثلیث.</a:t>
            </a:r>
          </a:p>
          <a:p>
            <a:pPr algn="r" rtl="1"/>
            <a:endParaRPr lang="fa-IR" sz="1800" dirty="0"/>
          </a:p>
          <a:p>
            <a:pPr algn="r" rtl="1"/>
            <a:r>
              <a:rPr lang="fa-IR" sz="1800" dirty="0"/>
              <a:t>3. چگونه کتاب مقدس نوشته شده است؟</a:t>
            </a:r>
          </a:p>
          <a:p>
            <a:pPr algn="r" rtl="1"/>
            <a:r>
              <a:rPr lang="fa-IR" sz="1800" dirty="0"/>
              <a:t>مردان ایده های خود را نوشت</a:t>
            </a:r>
          </a:p>
          <a:p>
            <a:pPr algn="r" rtl="1"/>
            <a:r>
              <a:rPr lang="fa-IR" sz="1800" dirty="0"/>
              <a:t>مردان نوشت آنچه را که آنها فکر خدا به معنای</a:t>
            </a:r>
          </a:p>
          <a:p>
            <a:pPr algn="r" rtl="1"/>
            <a:r>
              <a:rPr lang="fa-IR" sz="1800" dirty="0"/>
              <a:t>از طریق الهام از مردان، توسط روح خدا</a:t>
            </a:r>
          </a:p>
          <a:p>
            <a:pPr algn="r" rtl="1"/>
            <a:r>
              <a:rPr lang="fa-IR" sz="1800" dirty="0"/>
              <a:t>برخی از آن الهام گرفته شده بود، بخش های دیگر نبود</a:t>
            </a:r>
            <a:endParaRPr lang="en-GB" sz="1800" dirty="0"/>
          </a:p>
        </p:txBody>
      </p:sp>
      <p:sp>
        <p:nvSpPr>
          <p:cNvPr id="4" name="Content Placeholder 3"/>
          <p:cNvSpPr>
            <a:spLocks noGrp="1"/>
          </p:cNvSpPr>
          <p:nvPr>
            <p:ph sz="half" idx="2"/>
          </p:nvPr>
        </p:nvSpPr>
        <p:spPr>
          <a:xfrm>
            <a:off x="4648200" y="1196752"/>
            <a:ext cx="4038600" cy="4896544"/>
          </a:xfrm>
        </p:spPr>
        <p:txBody>
          <a:bodyPr>
            <a:noAutofit/>
          </a:bodyPr>
          <a:lstStyle/>
          <a:p>
            <a:pPr algn="r" rtl="1"/>
            <a:r>
              <a:rPr lang="fa-IR" sz="1400" dirty="0"/>
              <a:t>4. کدام یک از موارد زیر دلیل این که چرا هدیه معجزه آسا از روح داده شد هستند؟</a:t>
            </a:r>
          </a:p>
          <a:p>
            <a:pPr algn="r" rtl="1"/>
            <a:r>
              <a:rPr lang="fa-IR" sz="1400" dirty="0"/>
              <a:t>تا از موعظه کلامی از انجیل</a:t>
            </a:r>
          </a:p>
          <a:p>
            <a:pPr algn="r" rtl="1"/>
            <a:r>
              <a:rPr lang="fa-IR" sz="1400" dirty="0"/>
              <a:t>به منظور توسعه کلیسای اولیه</a:t>
            </a:r>
          </a:p>
          <a:p>
            <a:pPr algn="r" rtl="1"/>
            <a:r>
              <a:rPr lang="fa-IR" sz="1400" dirty="0"/>
              <a:t>به زور مردم را به صالح</a:t>
            </a:r>
          </a:p>
          <a:p>
            <a:pPr algn="r" rtl="1"/>
            <a:r>
              <a:rPr lang="fa-IR" sz="1400" dirty="0"/>
              <a:t>برای صرفه جویی در رسولان از مشکلات شخصی.</a:t>
            </a:r>
          </a:p>
          <a:p>
            <a:pPr algn="r" rtl="1"/>
            <a:endParaRPr lang="fa-IR" sz="1400" dirty="0"/>
          </a:p>
          <a:p>
            <a:pPr algn="r" rtl="1"/>
            <a:r>
              <a:rPr lang="fa-IR" sz="1400" dirty="0"/>
              <a:t>5. از کجا می حقیقت خدا ما یاد بگیریم؟</a:t>
            </a:r>
          </a:p>
          <a:p>
            <a:pPr algn="r" rtl="1"/>
            <a:r>
              <a:rPr lang="fa-IR" sz="1400" dirty="0"/>
              <a:t>بخشی از آن از کتاب مقدس، بخشی از آن از تفکر خود ما</a:t>
            </a:r>
          </a:p>
          <a:p>
            <a:pPr algn="r" rtl="1"/>
            <a:r>
              <a:rPr lang="fa-IR" sz="1400" dirty="0"/>
              <a:t>از روح القدس به ما گفتن همه چیز را به طور مستقیم</a:t>
            </a:r>
          </a:p>
          <a:p>
            <a:pPr algn="r" rtl="1"/>
            <a:r>
              <a:rPr lang="fa-IR" sz="1400" dirty="0"/>
              <a:t>از کتاب مقدس به تنهایی</a:t>
            </a:r>
          </a:p>
          <a:p>
            <a:pPr algn="r" rtl="1"/>
            <a:r>
              <a:rPr lang="fa-IR" sz="1400" dirty="0"/>
              <a:t>از وزرای مذهبی / کشیش.</a:t>
            </a:r>
          </a:p>
          <a:p>
            <a:pPr algn="r" rtl="1"/>
            <a:endParaRPr lang="fa-IR" sz="1400" dirty="0"/>
          </a:p>
          <a:p>
            <a:pPr algn="r" rtl="1"/>
            <a:r>
              <a:rPr lang="fa-IR" sz="1400" dirty="0"/>
              <a:t>6. هدایای نام روح صاحب در قرن اول.</a:t>
            </a:r>
          </a:p>
          <a:p>
            <a:pPr algn="r" rtl="1"/>
            <a:endParaRPr lang="fa-IR" sz="1400" dirty="0"/>
          </a:p>
          <a:p>
            <a:pPr algn="r" rtl="1"/>
            <a:r>
              <a:rPr lang="fa-IR" sz="1400" dirty="0"/>
              <a:t>7. هنگامی که آنها خارج شد؟ آیا ما می توانیم در حال حاضر آنها را؟</a:t>
            </a:r>
          </a:p>
          <a:p>
            <a:pPr algn="r" rtl="1"/>
            <a:endParaRPr lang="fa-IR" sz="1400" dirty="0"/>
          </a:p>
          <a:p>
            <a:pPr algn="r" rtl="1"/>
            <a:r>
              <a:rPr lang="fa-IR" sz="1400" dirty="0"/>
              <a:t>8. چگونه می تواند کار روح القدس در زندگی امروز ما؟</a:t>
            </a:r>
            <a:endParaRPr lang="en-GB"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229600" cy="3744416"/>
          </a:xfrm>
        </p:spPr>
        <p:txBody>
          <a:bodyPr>
            <a:normAutofit fontScale="92500" lnSpcReduction="20000"/>
          </a:bodyPr>
          <a:lstStyle/>
          <a:p>
            <a:pPr algn="r" rtl="1"/>
            <a:r>
              <a:rPr lang="fa-IR" sz="2600" dirty="0" smtClean="0">
                <a:solidFill>
                  <a:schemeClr val="tx2">
                    <a:lumMod val="50000"/>
                  </a:schemeClr>
                </a:solidFill>
              </a:rPr>
              <a:t>روح خداوند به واسطه قدرتی که این همه . فوری که ساخته شده بود «به واسطه روح بود که بهشت خلق شده بود « او در دستش عصایی بود سر کج به صورت مار بزرگ </a:t>
            </a:r>
          </a:p>
          <a:p>
            <a:pPr algn="r" rtl="1"/>
            <a:r>
              <a:rPr lang="fa-IR" sz="2600" dirty="0" smtClean="0">
                <a:solidFill>
                  <a:schemeClr val="tx2">
                    <a:lumMod val="50000"/>
                  </a:schemeClr>
                </a:solidFill>
              </a:rPr>
              <a:t>و این گفته ها به واسطه گفنه هایی از او ساخته شده بود ، و همه خشونتها یی که به واسطه خودشان تنفس {روح} او در دهان. </a:t>
            </a:r>
          </a:p>
          <a:p>
            <a:pPr algn="r" rtl="1"/>
            <a:r>
              <a:rPr lang="fa-IR" sz="2600" dirty="0" smtClean="0">
                <a:solidFill>
                  <a:schemeClr val="tx2">
                    <a:lumMod val="50000"/>
                  </a:schemeClr>
                </a:solidFill>
              </a:rPr>
              <a:t>اگر او (خداوند) بزرگ در خود او روحش و او نفس؛ همه جسمش خواهد هلاک شود با هم , و انسان خواهد دوباره برگردد به درون خاک</a:t>
            </a:r>
          </a:p>
          <a:p>
            <a:pPr marL="0" indent="0" algn="r" rtl="1">
              <a:buNone/>
            </a:pPr>
            <a:r>
              <a:rPr lang="en-US" sz="2600" dirty="0" smtClean="0">
                <a:solidFill>
                  <a:schemeClr val="tx2">
                    <a:lumMod val="50000"/>
                  </a:schemeClr>
                </a:solidFill>
              </a:rPr>
              <a:t>Job26:13</a:t>
            </a:r>
          </a:p>
          <a:p>
            <a:pPr marL="0" indent="0" algn="r" rtl="1">
              <a:buNone/>
            </a:pPr>
            <a:r>
              <a:rPr lang="en-US" sz="2600" dirty="0" smtClean="0">
                <a:solidFill>
                  <a:schemeClr val="tx2">
                    <a:lumMod val="50000"/>
                  </a:schemeClr>
                </a:solidFill>
              </a:rPr>
              <a:t>Ps. 33:6</a:t>
            </a:r>
          </a:p>
          <a:p>
            <a:pPr marL="0" indent="0" algn="r" rtl="1">
              <a:buNone/>
            </a:pPr>
            <a:r>
              <a:rPr lang="en-US" sz="2600" dirty="0" smtClean="0">
                <a:solidFill>
                  <a:schemeClr val="tx2">
                    <a:lumMod val="50000"/>
                  </a:schemeClr>
                </a:solidFill>
              </a:rPr>
              <a:t>Job 34:14-15</a:t>
            </a:r>
            <a:endParaRPr lang="en-GB" sz="2600" dirty="0">
              <a:solidFill>
                <a:schemeClr val="tx2">
                  <a:lumMod val="50000"/>
                </a:schemeClr>
              </a:solidFill>
            </a:endParaRPr>
          </a:p>
        </p:txBody>
      </p:sp>
      <p:pic>
        <p:nvPicPr>
          <p:cNvPr id="4" name="Picture 3" descr="earth sun.jpg"/>
          <p:cNvPicPr>
            <a:picLocks noChangeAspect="1"/>
          </p:cNvPicPr>
          <p:nvPr/>
        </p:nvPicPr>
        <p:blipFill>
          <a:blip r:embed="rId2" cstate="print"/>
          <a:stretch>
            <a:fillRect/>
          </a:stretch>
        </p:blipFill>
        <p:spPr>
          <a:xfrm>
            <a:off x="1835696" y="3861048"/>
            <a:ext cx="6026971" cy="3384376"/>
          </a:xfrm>
          <a:prstGeom prst="rect">
            <a:avLst/>
          </a:prstGeom>
          <a:effectLst>
            <a:softEdge rad="317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3000"/>
          </a:schemeClr>
        </a:solidFill>
        <a:effectLst/>
      </p:bgPr>
    </p:bg>
    <p:spTree>
      <p:nvGrpSpPr>
        <p:cNvPr id="1" name=""/>
        <p:cNvGrpSpPr/>
        <p:nvPr/>
      </p:nvGrpSpPr>
      <p:grpSpPr>
        <a:xfrm>
          <a:off x="0" y="0"/>
          <a:ext cx="0" cy="0"/>
          <a:chOff x="0" y="0"/>
          <a:chExt cx="0" cy="0"/>
        </a:xfrm>
      </p:grpSpPr>
      <p:pic>
        <p:nvPicPr>
          <p:cNvPr id="5" name="Picture 4" descr="ocean.jpg"/>
          <p:cNvPicPr>
            <a:picLocks noChangeAspect="1"/>
          </p:cNvPicPr>
          <p:nvPr/>
        </p:nvPicPr>
        <p:blipFill>
          <a:blip r:embed="rId2" cstate="print"/>
          <a:stretch>
            <a:fillRect/>
          </a:stretch>
        </p:blipFill>
        <p:spPr>
          <a:xfrm>
            <a:off x="0" y="3501008"/>
            <a:ext cx="8964488" cy="4464495"/>
          </a:xfrm>
          <a:prstGeom prst="rect">
            <a:avLst/>
          </a:prstGeom>
          <a:effectLst>
            <a:softEdge rad="317500"/>
          </a:effectLst>
        </p:spPr>
      </p:pic>
      <p:sp>
        <p:nvSpPr>
          <p:cNvPr id="2" name="Title 1"/>
          <p:cNvSpPr>
            <a:spLocks noGrp="1"/>
          </p:cNvSpPr>
          <p:nvPr>
            <p:ph type="title"/>
          </p:nvPr>
        </p:nvSpPr>
        <p:spPr>
          <a:xfrm>
            <a:off x="179512" y="274638"/>
            <a:ext cx="8784976" cy="2146250"/>
          </a:xfrm>
        </p:spPr>
        <p:txBody>
          <a:bodyPr>
            <a:normAutofit/>
          </a:bodyPr>
          <a:lstStyle/>
          <a:p>
            <a:r>
              <a:rPr lang="fa-IR" sz="3200" dirty="0" smtClean="0"/>
              <a:t>روح خداوند است که مغهومی که به واسطه هر چه که بود شخصی که در هر جا , اگر چه او شخصا تعیین کرده است در بهشت</a:t>
            </a:r>
            <a:r>
              <a:rPr lang="en-GB" sz="3200" dirty="0" smtClean="0"/>
              <a:t/>
            </a:r>
            <a:br>
              <a:rPr lang="en-GB" sz="3200" dirty="0" smtClean="0"/>
            </a:br>
            <a:endParaRPr lang="en-GB" sz="3200" dirty="0"/>
          </a:p>
        </p:txBody>
      </p:sp>
      <p:sp>
        <p:nvSpPr>
          <p:cNvPr id="3" name="Content Placeholder 2"/>
          <p:cNvSpPr>
            <a:spLocks noGrp="1"/>
          </p:cNvSpPr>
          <p:nvPr>
            <p:ph idx="1"/>
          </p:nvPr>
        </p:nvSpPr>
        <p:spPr>
          <a:xfrm>
            <a:off x="323528" y="1916832"/>
            <a:ext cx="8568952" cy="1872208"/>
          </a:xfrm>
        </p:spPr>
        <p:txBody>
          <a:bodyPr>
            <a:normAutofit/>
          </a:bodyPr>
          <a:lstStyle/>
          <a:p>
            <a:pPr algn="r">
              <a:buNone/>
            </a:pPr>
            <a:r>
              <a:rPr lang="fa-IR" sz="2000" dirty="0" smtClean="0"/>
              <a:t>تو آگاهی از نشستن من در پائین و ایستادگی من در بالا، تو می می فهمی من اندیشه دور از ....دور از آنجا که حواهم من بروم از روح تو؟ یا هر جا که خواهم من به سرعت بروم از پیشگاه تو؟</a:t>
            </a:r>
          </a:p>
          <a:p>
            <a:pPr algn="r">
              <a:buNone/>
            </a:pPr>
            <a:r>
              <a:rPr lang="fa-IR" sz="2000" dirty="0" smtClean="0"/>
              <a:t>اگر من ساکن باشم در حداکثر قسمت هایی از دریا ؛ صاف بوده آنجا، در دستان تو( مثال: در میان روح) خواهم نگه دارد من را.</a:t>
            </a:r>
          </a:p>
          <a:p>
            <a:pPr>
              <a:buNone/>
            </a:pPr>
            <a:r>
              <a:rPr lang="en-GB" sz="2000" dirty="0" smtClean="0"/>
              <a:t>Ps. 139:2,7,9,10</a:t>
            </a:r>
            <a:endParaRPr lang="fa-IR" sz="2000" dirty="0" smtClean="0"/>
          </a:p>
          <a:p>
            <a:pPr>
              <a:buNone/>
            </a:pPr>
            <a:endParaRPr lang="en-GB"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solidFill>
                  <a:schemeClr val="accent2">
                    <a:lumMod val="75000"/>
                  </a:schemeClr>
                </a:solidFill>
                <a:effectLst>
                  <a:glow rad="101600">
                    <a:srgbClr val="FFC000">
                      <a:alpha val="60000"/>
                    </a:srgbClr>
                  </a:glow>
                </a:effectLst>
              </a:rPr>
              <a:t>روح خداوند شرح داده چنانکه دنبال کرده اند </a:t>
            </a:r>
            <a:r>
              <a:rPr lang="en-GB" dirty="0" smtClean="0"/>
              <a:t/>
            </a:r>
            <a:br>
              <a:rPr lang="en-GB" dirty="0" smtClean="0"/>
            </a:br>
            <a:endParaRPr lang="en-GB" dirty="0"/>
          </a:p>
        </p:txBody>
      </p:sp>
      <p:sp>
        <p:nvSpPr>
          <p:cNvPr id="3" name="Content Placeholder 2"/>
          <p:cNvSpPr>
            <a:spLocks noGrp="1"/>
          </p:cNvSpPr>
          <p:nvPr>
            <p:ph idx="1"/>
          </p:nvPr>
        </p:nvSpPr>
        <p:spPr>
          <a:xfrm>
            <a:off x="1115616" y="1600200"/>
            <a:ext cx="7571184" cy="4525963"/>
          </a:xfrm>
        </p:spPr>
        <p:txBody>
          <a:bodyPr/>
          <a:lstStyle/>
          <a:p>
            <a:pPr lvl="0">
              <a:buNone/>
            </a:pPr>
            <a:r>
              <a:rPr lang="fa-IR" b="1" dirty="0" smtClean="0">
                <a:solidFill>
                  <a:schemeClr val="accent2">
                    <a:lumMod val="75000"/>
                  </a:schemeClr>
                </a:solidFill>
              </a:rPr>
              <a:t>تنفس او </a:t>
            </a:r>
            <a:endParaRPr lang="en-GB" b="1" dirty="0" smtClean="0">
              <a:solidFill>
                <a:schemeClr val="accent2">
                  <a:lumMod val="75000"/>
                </a:schemeClr>
              </a:solidFill>
            </a:endParaRPr>
          </a:p>
          <a:p>
            <a:pPr lvl="0">
              <a:buNone/>
            </a:pPr>
            <a:endParaRPr lang="en-GB" b="1" dirty="0" smtClean="0">
              <a:solidFill>
                <a:schemeClr val="accent2">
                  <a:lumMod val="75000"/>
                </a:schemeClr>
              </a:solidFill>
            </a:endParaRPr>
          </a:p>
          <a:p>
            <a:pPr lvl="0">
              <a:buNone/>
            </a:pPr>
            <a:r>
              <a:rPr lang="fa-IR" b="1" dirty="0" smtClean="0">
                <a:solidFill>
                  <a:schemeClr val="accent2">
                    <a:lumMod val="75000"/>
                  </a:schemeClr>
                </a:solidFill>
              </a:rPr>
              <a:t>گفته های او </a:t>
            </a:r>
            <a:endParaRPr lang="en-GB" b="1" dirty="0" smtClean="0">
              <a:solidFill>
                <a:schemeClr val="accent2">
                  <a:lumMod val="75000"/>
                </a:schemeClr>
              </a:solidFill>
            </a:endParaRPr>
          </a:p>
          <a:p>
            <a:pPr lvl="0">
              <a:buNone/>
            </a:pPr>
            <a:endParaRPr lang="en-GB" b="1" dirty="0" smtClean="0">
              <a:solidFill>
                <a:schemeClr val="accent2">
                  <a:lumMod val="75000"/>
                </a:schemeClr>
              </a:solidFill>
            </a:endParaRPr>
          </a:p>
          <a:p>
            <a:pPr lvl="0">
              <a:buNone/>
            </a:pPr>
            <a:r>
              <a:rPr lang="fa-IR" b="1" dirty="0" smtClean="0">
                <a:solidFill>
                  <a:schemeClr val="accent2">
                    <a:lumMod val="75000"/>
                  </a:schemeClr>
                </a:solidFill>
              </a:rPr>
              <a:t>انگشت او</a:t>
            </a:r>
            <a:endParaRPr lang="en-GB" b="1" dirty="0" smtClean="0">
              <a:solidFill>
                <a:schemeClr val="accent2">
                  <a:lumMod val="75000"/>
                </a:schemeClr>
              </a:solidFill>
            </a:endParaRPr>
          </a:p>
          <a:p>
            <a:pPr lvl="0">
              <a:buNone/>
            </a:pPr>
            <a:endParaRPr lang="en-GB" b="1" dirty="0" smtClean="0">
              <a:solidFill>
                <a:schemeClr val="accent2">
                  <a:lumMod val="75000"/>
                </a:schemeClr>
              </a:solidFill>
            </a:endParaRPr>
          </a:p>
          <a:p>
            <a:pPr lvl="0">
              <a:buNone/>
            </a:pPr>
            <a:r>
              <a:rPr lang="fa-IR" b="1" dirty="0" smtClean="0">
                <a:solidFill>
                  <a:schemeClr val="accent2">
                    <a:lumMod val="75000"/>
                  </a:schemeClr>
                </a:solidFill>
              </a:rPr>
              <a:t>دست او</a:t>
            </a:r>
            <a:endParaRPr lang="en-GB" b="1" dirty="0" smtClean="0">
              <a:solidFill>
                <a:schemeClr val="accent2">
                  <a:lumMod val="75000"/>
                </a:schemeClr>
              </a:solidFill>
            </a:endParaRPr>
          </a:p>
          <a:p>
            <a:endParaRPr lang="en-GB" dirty="0"/>
          </a:p>
        </p:txBody>
      </p:sp>
      <p:pic>
        <p:nvPicPr>
          <p:cNvPr id="6" name="Picture 5" descr="bible-reading.jpg"/>
          <p:cNvPicPr>
            <a:picLocks noChangeAspect="1"/>
          </p:cNvPicPr>
          <p:nvPr/>
        </p:nvPicPr>
        <p:blipFill>
          <a:blip r:embed="rId2" cstate="print"/>
          <a:stretch>
            <a:fillRect/>
          </a:stretch>
        </p:blipFill>
        <p:spPr>
          <a:xfrm>
            <a:off x="3779912" y="1052736"/>
            <a:ext cx="3823072" cy="2546166"/>
          </a:xfrm>
          <a:prstGeom prst="rect">
            <a:avLst/>
          </a:prstGeom>
          <a:effectLst>
            <a:softEdge rad="127000"/>
          </a:effectLst>
        </p:spPr>
      </p:pic>
      <p:pic>
        <p:nvPicPr>
          <p:cNvPr id="7" name="Picture 6" descr="finger-of-God-300x176.jpg"/>
          <p:cNvPicPr>
            <a:picLocks noChangeAspect="1"/>
          </p:cNvPicPr>
          <p:nvPr/>
        </p:nvPicPr>
        <p:blipFill>
          <a:blip r:embed="rId3" cstate="print"/>
          <a:stretch>
            <a:fillRect/>
          </a:stretch>
        </p:blipFill>
        <p:spPr>
          <a:xfrm>
            <a:off x="3707904" y="4077072"/>
            <a:ext cx="3962168" cy="2324472"/>
          </a:xfrm>
          <a:prstGeom prst="rect">
            <a:avLst/>
          </a:prstGeom>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accent2">
                    <a:lumMod val="50000"/>
                  </a:schemeClr>
                </a:solidFill>
              </a:rPr>
              <a:t>روح مقدس</a:t>
            </a:r>
            <a:endParaRPr lang="en-GB" b="1" dirty="0">
              <a:solidFill>
                <a:schemeClr val="accent2">
                  <a:lumMod val="50000"/>
                </a:schemeClr>
              </a:solidFill>
            </a:endParaRPr>
          </a:p>
        </p:txBody>
      </p:sp>
      <p:sp>
        <p:nvSpPr>
          <p:cNvPr id="3" name="Content Placeholder 2"/>
          <p:cNvSpPr>
            <a:spLocks noGrp="1"/>
          </p:cNvSpPr>
          <p:nvPr>
            <p:ph idx="1"/>
          </p:nvPr>
        </p:nvSpPr>
        <p:spPr/>
        <p:txBody>
          <a:bodyPr/>
          <a:lstStyle/>
          <a:p>
            <a:pPr algn="ctr">
              <a:buNone/>
            </a:pPr>
            <a:r>
              <a:rPr lang="fa-IR" dirty="0" smtClean="0">
                <a:solidFill>
                  <a:schemeClr val="accent2">
                    <a:lumMod val="50000"/>
                  </a:schemeClr>
                </a:solidFill>
              </a:rPr>
              <a:t>و این قدرت خداوند است که یافته موجودی خاص د رامتداد از او قدوسیت</a:t>
            </a:r>
            <a:endParaRPr lang="en-GB" dirty="0">
              <a:solidFill>
                <a:schemeClr val="accent2">
                  <a:lumMod val="50000"/>
                </a:schemeClr>
              </a:solidFill>
            </a:endParaRPr>
          </a:p>
        </p:txBody>
      </p:sp>
      <p:pic>
        <p:nvPicPr>
          <p:cNvPr id="4" name="Picture 3" descr="elijah fire heaven.jpg"/>
          <p:cNvPicPr>
            <a:picLocks noChangeAspect="1"/>
          </p:cNvPicPr>
          <p:nvPr/>
        </p:nvPicPr>
        <p:blipFill>
          <a:blip r:embed="rId2" cstate="print"/>
          <a:stretch>
            <a:fillRect/>
          </a:stretch>
        </p:blipFill>
        <p:spPr>
          <a:xfrm>
            <a:off x="2267744" y="2852936"/>
            <a:ext cx="4721578" cy="3538339"/>
          </a:xfrm>
          <a:prstGeom prst="rect">
            <a:avLst/>
          </a:prstGeom>
          <a:effectLst>
            <a:softEdge rad="317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solidFill>
                  <a:schemeClr val="tx2">
                    <a:lumMod val="50000"/>
                  </a:schemeClr>
                </a:solidFill>
              </a:rPr>
              <a:t>و این روح مقدس است بزرگترین قدرت خداوند </a:t>
            </a:r>
            <a:endParaRPr lang="en-GB" b="1" dirty="0">
              <a:solidFill>
                <a:schemeClr val="tx2">
                  <a:lumMod val="50000"/>
                </a:schemeClr>
              </a:solidFill>
            </a:endParaRPr>
          </a:p>
        </p:txBody>
      </p:sp>
      <p:sp>
        <p:nvSpPr>
          <p:cNvPr id="3" name="Content Placeholder 2"/>
          <p:cNvSpPr>
            <a:spLocks noGrp="1"/>
          </p:cNvSpPr>
          <p:nvPr>
            <p:ph idx="1"/>
          </p:nvPr>
        </p:nvSpPr>
        <p:spPr>
          <a:xfrm>
            <a:off x="251520" y="1268760"/>
            <a:ext cx="8712968" cy="5256584"/>
          </a:xfrm>
        </p:spPr>
        <p:txBody>
          <a:bodyPr>
            <a:normAutofit/>
          </a:bodyPr>
          <a:lstStyle/>
          <a:p>
            <a:pPr algn="r" rtl="1"/>
            <a:r>
              <a:rPr lang="fa-IR" sz="2000" dirty="0" smtClean="0"/>
              <a:t>روح مقدس خداوند خواهد آمد د رتو (مریم) و قدرت عالی خواهد مسلط شود در تو </a:t>
            </a:r>
          </a:p>
          <a:p>
            <a:pPr algn="r" rtl="1"/>
            <a:r>
              <a:rPr lang="fa-IR" sz="2000" dirty="0" smtClean="0"/>
              <a:t>و این قدرت روح مقدس .... علامت قدرت و شگفت (</a:t>
            </a:r>
            <a:r>
              <a:rPr lang="en-US" sz="2000" dirty="0" err="1" smtClean="0"/>
              <a:t>lk</a:t>
            </a:r>
            <a:r>
              <a:rPr lang="en-US" sz="2000" dirty="0" smtClean="0"/>
              <a:t>. 1:35</a:t>
            </a:r>
            <a:r>
              <a:rPr lang="fa-IR" sz="2000" dirty="0" smtClean="0"/>
              <a:t>)</a:t>
            </a:r>
          </a:p>
          <a:p>
            <a:pPr algn="r" rtl="1"/>
            <a:r>
              <a:rPr lang="fa-IR" sz="2000" dirty="0" smtClean="0"/>
              <a:t>به واسطه قدرت روح خداوند (</a:t>
            </a:r>
            <a:r>
              <a:rPr lang="en-US" sz="2000" dirty="0" smtClean="0"/>
              <a:t>rom 5:13-19</a:t>
            </a:r>
            <a:r>
              <a:rPr lang="fa-IR" sz="2000" dirty="0" smtClean="0"/>
              <a:t>) </a:t>
            </a:r>
          </a:p>
          <a:p>
            <a:pPr algn="r" rtl="1"/>
            <a:r>
              <a:rPr lang="fa-IR" sz="2000" dirty="0" smtClean="0"/>
              <a:t>انجیل شما (موعظه کرده) امد... در قدرت ، و در روح مقدس </a:t>
            </a:r>
          </a:p>
          <a:p>
            <a:pPr algn="r" rtl="1"/>
            <a:r>
              <a:rPr lang="fa-IR" sz="2000" dirty="0" smtClean="0"/>
              <a:t>عهد روح مقدس پیروی کرده بود از سخنانی که (</a:t>
            </a:r>
            <a:r>
              <a:rPr lang="en-US" sz="2000" dirty="0" smtClean="0"/>
              <a:t>1 </a:t>
            </a:r>
            <a:r>
              <a:rPr lang="en-US" sz="2000" dirty="0" err="1" smtClean="0"/>
              <a:t>thes</a:t>
            </a:r>
            <a:r>
              <a:rPr lang="en-US" sz="2000" dirty="0" smtClean="0"/>
              <a:t> 1:5</a:t>
            </a:r>
            <a:r>
              <a:rPr lang="fa-IR" sz="2000" dirty="0" smtClean="0"/>
              <a:t>). چنانکه آنجا شروع کرده « بخشیده بود به همراه قدرتی که از بالاست»(</a:t>
            </a:r>
            <a:r>
              <a:rPr lang="en-US" sz="2000" dirty="0" err="1" smtClean="0"/>
              <a:t>lk</a:t>
            </a:r>
            <a:r>
              <a:rPr lang="en-US" sz="2000" dirty="0" smtClean="0"/>
              <a:t> 24:44</a:t>
            </a:r>
            <a:r>
              <a:rPr lang="fa-IR" sz="2000" dirty="0" smtClean="0"/>
              <a:t>)</a:t>
            </a:r>
          </a:p>
          <a:p>
            <a:pPr algn="r" rtl="1"/>
            <a:r>
              <a:rPr lang="fa-IR" sz="2000" dirty="0" smtClean="0"/>
              <a:t>عیسی برایش وجود داشته « تدهین.....به همراه روح مقدس و همراه قدرت»(</a:t>
            </a:r>
            <a:r>
              <a:rPr lang="en-US" sz="2000" dirty="0" smtClean="0"/>
              <a:t>acts 10:38</a:t>
            </a:r>
            <a:r>
              <a:rPr lang="fa-IR" sz="2000" dirty="0" smtClean="0"/>
              <a:t>)</a:t>
            </a:r>
          </a:p>
          <a:p>
            <a:pPr algn="r" rtl="1"/>
            <a:r>
              <a:rPr lang="fa-IR" sz="2000" dirty="0" smtClean="0"/>
              <a:t>و «عهد روح مقدس» (</a:t>
            </a:r>
            <a:r>
              <a:rPr lang="en-US" sz="2000" dirty="0" smtClean="0"/>
              <a:t>acts 1:5</a:t>
            </a:r>
            <a:r>
              <a:rPr lang="fa-IR" sz="2000" dirty="0" smtClean="0"/>
              <a:t>)است تعریفی که چنانکه «قدرتی او اون بالاست» درون </a:t>
            </a:r>
            <a:r>
              <a:rPr lang="en-US" sz="2000" dirty="0" err="1" smtClean="0"/>
              <a:t>lk</a:t>
            </a:r>
            <a:r>
              <a:rPr lang="en-US" sz="2000" dirty="0" smtClean="0"/>
              <a:t> 24:49</a:t>
            </a:r>
          </a:p>
          <a:p>
            <a:pPr marL="0" indent="0" algn="r" rtl="1">
              <a:buNone/>
            </a:pPr>
            <a:r>
              <a:rPr lang="fa-IR" sz="2000" dirty="0" smtClean="0"/>
              <a:t>از این رو پیروی رسیدن به قدرت بعد از روح مقدس می آید </a:t>
            </a:r>
          </a:p>
          <a:p>
            <a:pPr marL="0" indent="0" algn="r" rtl="1">
              <a:buNone/>
            </a:pPr>
            <a:r>
              <a:rPr lang="fa-IR" sz="2000" dirty="0" smtClean="0"/>
              <a:t>به درون او (</a:t>
            </a:r>
            <a:r>
              <a:rPr lang="en-US" sz="2000" dirty="0" smtClean="0"/>
              <a:t>acts 1:18</a:t>
            </a:r>
            <a:r>
              <a:rPr lang="fa-IR" sz="2000" dirty="0" smtClean="0"/>
              <a:t>).</a:t>
            </a:r>
          </a:p>
          <a:p>
            <a:pPr algn="r" rtl="1"/>
            <a:endParaRPr lang="en-GB" dirty="0"/>
          </a:p>
        </p:txBody>
      </p:sp>
      <p:pic>
        <p:nvPicPr>
          <p:cNvPr id="4" name="Picture 3" descr="JesusBaptism.jpg"/>
          <p:cNvPicPr>
            <a:picLocks noChangeAspect="1"/>
          </p:cNvPicPr>
          <p:nvPr/>
        </p:nvPicPr>
        <p:blipFill>
          <a:blip r:embed="rId3" cstate="print"/>
          <a:stretch>
            <a:fillRect/>
          </a:stretch>
        </p:blipFill>
        <p:spPr>
          <a:xfrm>
            <a:off x="-6763" y="4077072"/>
            <a:ext cx="3707904" cy="2780928"/>
          </a:xfrm>
          <a:prstGeom prst="rect">
            <a:avLst/>
          </a:prstGeom>
          <a:effectLst>
            <a:softEdge rad="127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91D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a:bodyPr>
          <a:lstStyle/>
          <a:p>
            <a:r>
              <a:rPr lang="fa-IR" dirty="0" smtClean="0">
                <a:solidFill>
                  <a:srgbClr val="FFFFCC"/>
                </a:solidFill>
                <a:effectLst>
                  <a:glow rad="101600">
                    <a:srgbClr val="FF9900">
                      <a:alpha val="60000"/>
                    </a:srgbClr>
                  </a:glow>
                </a:effectLst>
              </a:rPr>
              <a:t>2.2- الهام از روح خداوند و گفته ها</a:t>
            </a:r>
            <a:endParaRPr lang="en-GB" dirty="0">
              <a:solidFill>
                <a:srgbClr val="FFFFCC"/>
              </a:solidFill>
              <a:effectLst>
                <a:glow rad="101600">
                  <a:srgbClr val="FF9900">
                    <a:alpha val="60000"/>
                  </a:srgbClr>
                </a:glow>
              </a:effectLst>
            </a:endParaRPr>
          </a:p>
        </p:txBody>
      </p:sp>
      <p:sp>
        <p:nvSpPr>
          <p:cNvPr id="3" name="Content Placeholder 2"/>
          <p:cNvSpPr>
            <a:spLocks noGrp="1"/>
          </p:cNvSpPr>
          <p:nvPr>
            <p:ph idx="1"/>
          </p:nvPr>
        </p:nvSpPr>
        <p:spPr>
          <a:xfrm>
            <a:off x="251520" y="1600200"/>
            <a:ext cx="8640960" cy="3412975"/>
          </a:xfrm>
        </p:spPr>
        <p:txBody>
          <a:bodyPr>
            <a:normAutofit/>
          </a:bodyPr>
          <a:lstStyle/>
          <a:p>
            <a:pPr algn="r" rtl="1"/>
            <a:r>
              <a:rPr lang="fa-IR" sz="2000" dirty="0" smtClean="0">
                <a:solidFill>
                  <a:srgbClr val="FFFFCC"/>
                </a:solidFill>
              </a:rPr>
              <a:t>«خلق شده بود روحی که به واسطه بهشت بود « (</a:t>
            </a:r>
            <a:r>
              <a:rPr lang="en-US" sz="2000" dirty="0" smtClean="0">
                <a:solidFill>
                  <a:srgbClr val="FFFFCC"/>
                </a:solidFill>
              </a:rPr>
              <a:t>job 26:13</a:t>
            </a:r>
            <a:r>
              <a:rPr lang="fa-IR" sz="2000" dirty="0" smtClean="0">
                <a:solidFill>
                  <a:srgbClr val="FFFFCC"/>
                </a:solidFill>
              </a:rPr>
              <a:t>) روح خداوند حرکت کرده بود د رآن بالا از صورت و هوا و رسانده  بود درباره شخصیتی که خلق کرده بود (</a:t>
            </a:r>
            <a:r>
              <a:rPr lang="en-US" sz="2000" dirty="0" smtClean="0">
                <a:solidFill>
                  <a:srgbClr val="FFFFCC"/>
                </a:solidFill>
              </a:rPr>
              <a:t>gen 1:2</a:t>
            </a:r>
            <a:r>
              <a:rPr lang="fa-IR" sz="2000" dirty="0" smtClean="0">
                <a:solidFill>
                  <a:srgbClr val="FFFFCC"/>
                </a:solidFill>
              </a:rPr>
              <a:t>) هنوز ما چنانکه می خوانیم د رانجا « گفته ها گرفته شده از پادشاهی» که او ساخته در جهان را. </a:t>
            </a:r>
            <a:r>
              <a:rPr lang="en-US" sz="2000" dirty="0" smtClean="0">
                <a:solidFill>
                  <a:srgbClr val="FFFFCC"/>
                </a:solidFill>
              </a:rPr>
              <a:t>Ps.33:6</a:t>
            </a:r>
          </a:p>
          <a:p>
            <a:pPr algn="r" rtl="1"/>
            <a:r>
              <a:rPr lang="fa-IR" sz="2000" dirty="0" smtClean="0">
                <a:solidFill>
                  <a:srgbClr val="FFFFCC"/>
                </a:solidFill>
              </a:rPr>
              <a:t>چنانکه این پیدایش را نشان داده بود به واسطه داستان ثبت شده آنجا» خداوند گفته « چیزی بوده هستی، و رخ داده. روح خداوند،  چنانکه، بسیار بوده است منعکس شده در او گفته ها. به همین جهت گفته های شما بیان داشته از روح باطنی شما اندیشه و میل- حقیقت ما- بسیار ظریف. </a:t>
            </a:r>
          </a:p>
          <a:p>
            <a:pPr algn="r" rtl="1"/>
            <a:r>
              <a:rPr lang="fa-IR" sz="2000" dirty="0" smtClean="0">
                <a:solidFill>
                  <a:srgbClr val="FFFFCC"/>
                </a:solidFill>
              </a:rPr>
              <a:t>عیسی نقطه راهی از خارج: خارج از فراوانی از قلب (فکر) صحبت از دهان (</a:t>
            </a:r>
            <a:r>
              <a:rPr lang="en-US" sz="2000" dirty="0" err="1" smtClean="0">
                <a:solidFill>
                  <a:srgbClr val="FFFFCC"/>
                </a:solidFill>
              </a:rPr>
              <a:t>mt</a:t>
            </a:r>
            <a:r>
              <a:rPr lang="en-US" sz="2000" dirty="0" smtClean="0">
                <a:solidFill>
                  <a:srgbClr val="FFFFCC"/>
                </a:solidFill>
              </a:rPr>
              <a:t> 12:34</a:t>
            </a:r>
            <a:r>
              <a:rPr lang="fa-IR" sz="2000" dirty="0" smtClean="0">
                <a:solidFill>
                  <a:srgbClr val="FFFFCC"/>
                </a:solidFill>
              </a:rPr>
              <a:t>)</a:t>
            </a:r>
            <a:endParaRPr lang="en-GB" sz="2000" dirty="0">
              <a:solidFill>
                <a:srgbClr val="FFFFCC"/>
              </a:solidFill>
            </a:endParaRPr>
          </a:p>
        </p:txBody>
      </p:sp>
      <p:pic>
        <p:nvPicPr>
          <p:cNvPr id="4" name="Picture 3" descr="Galaxy.jpg"/>
          <p:cNvPicPr>
            <a:picLocks noChangeAspect="1"/>
          </p:cNvPicPr>
          <p:nvPr/>
        </p:nvPicPr>
        <p:blipFill>
          <a:blip r:embed="rId2" cstate="print"/>
          <a:stretch>
            <a:fillRect/>
          </a:stretch>
        </p:blipFill>
        <p:spPr>
          <a:xfrm>
            <a:off x="1835696" y="4566213"/>
            <a:ext cx="5616624" cy="2291787"/>
          </a:xfrm>
          <a:prstGeom prst="rect">
            <a:avLst/>
          </a:prstGeom>
          <a:effectLst>
            <a:softEdge rad="1270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4818</TotalTime>
  <Words>3547</Words>
  <Application>Microsoft Office PowerPoint</Application>
  <PresentationFormat>On-screen Show (4:3)</PresentationFormat>
  <Paragraphs>166</Paragraphs>
  <Slides>39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Image</vt:lpstr>
      <vt:lpstr>انجیل اصلی مطالعه درس 2:روح خداوند</vt:lpstr>
      <vt:lpstr>www.biblebasicsonline.com www.carelinks.net Email: info@carelinks.net </vt:lpstr>
      <vt:lpstr>1-2: روح خداوند: تعریف</vt:lpstr>
      <vt:lpstr>PowerPoint Presentation</vt:lpstr>
      <vt:lpstr>روح خداوند است که مغهومی که به واسطه هر چه که بود شخصی که در هر جا , اگر چه او شخصا تعیین کرده است در بهشت </vt:lpstr>
      <vt:lpstr>روح خداوند شرح داده چنانکه دنبال کرده اند  </vt:lpstr>
      <vt:lpstr>روح مقدس</vt:lpstr>
      <vt:lpstr>و این روح مقدس است بزرگترین قدرت خداوند </vt:lpstr>
      <vt:lpstr>2.2- الهام از روح خداوند و گفته ها</vt:lpstr>
      <vt:lpstr>الهامهایی از نوشته های انجیل</vt:lpstr>
      <vt:lpstr>2 Tim. 3:1517</vt:lpstr>
      <vt:lpstr>همه کتاب مقدس است که الهام گرفته بواسطه خداوند و سودمند است در آموزش ما آیا این درست و می سازد برای شما واقعیتی که آیا است اشتباه د ر زندگی شما.این درست کردن ما خارج از و آموزش ما عملی است آیا درست است . این است راه های خداوند تدارک دیده برایمان در بسیاری از راها . به طور کامل آستن برا ی بسیاری ا زآنچه خوب و خداوند  دنبال کنید او را 2 timothy 3:16-17  </vt:lpstr>
      <vt:lpstr>پیتر 2. 1:16,19،21</vt:lpstr>
      <vt:lpstr>PowerPoint Presentation</vt:lpstr>
      <vt:lpstr>چنانکه این است نوشته ها</vt:lpstr>
      <vt:lpstr>PowerPoint Presentation</vt:lpstr>
      <vt:lpstr>PowerPoint Presentation</vt:lpstr>
      <vt:lpstr>هر چه ترجمه هست</vt:lpstr>
      <vt:lpstr>2.3 گرفته ها از روح مقدس</vt:lpstr>
      <vt:lpstr>از روح گرفته شده بود به صورت خاص موجود خاصی د رآن زمان به صورت خاص</vt:lpstr>
      <vt:lpstr>PowerPoint Presentation</vt:lpstr>
      <vt:lpstr>.</vt:lpstr>
      <vt:lpstr>دلیل برا ی گرفته شدن د راولین کشور  </vt:lpstr>
      <vt:lpstr>هستی که معیین شده در زمانی معیین</vt:lpstr>
      <vt:lpstr>اولین کشوری که روح خداوند را دریافت کرد  </vt:lpstr>
      <vt:lpstr>اولین کشوری که روح گرفته</vt:lpstr>
      <vt:lpstr>اولین کشوری که روح و دریافت کرد</vt:lpstr>
      <vt:lpstr>2.4 خروج از هدایا</vt:lpstr>
      <vt:lpstr>دیه روح القدس خواهد شد دوباره با توجه به زمانی که بازگشت مسیح</vt:lpstr>
      <vt:lpstr>دیه بودند به بیرون کشیده می شود برخی از زمان بین قرن اول و بازگشت مسیح</vt:lpstr>
      <vt:lpstr>نگامی که کتاب مقدس به پایان رسید، هدایای خارج شدند</vt:lpstr>
      <vt:lpstr>دعاهای حاضر در اختیار داشتن هدیه ای روح</vt:lpstr>
      <vt:lpstr>انتظار بیهوده برای درمان در یک جلسه پنطیکاستی</vt:lpstr>
      <vt:lpstr>نقطه 3: آیا روح القدس یک شخص؟</vt:lpstr>
      <vt:lpstr>تجسم شخصیت</vt:lpstr>
      <vt:lpstr>PowerPoint Presentation</vt:lpstr>
      <vt:lpstr>پرت شدگی از موضوع 4: قانون اصلی تجسم شخصیت</vt:lpstr>
      <vt:lpstr>www.biblebasicsonline.com www.carelinks.net Email: info@carelinks.net </vt:lpstr>
      <vt:lpstr>مطالعه درس 2: سوالها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Dr. Roxana</cp:lastModifiedBy>
  <cp:revision>116</cp:revision>
  <dcterms:created xsi:type="dcterms:W3CDTF">2012-04-15T06:30:21Z</dcterms:created>
  <dcterms:modified xsi:type="dcterms:W3CDTF">2015-06-16T04:53:28Z</dcterms:modified>
</cp:coreProperties>
</file>