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4"/>
  </p:notesMasterIdLst>
  <p:sldIdLst>
    <p:sldId id="256" r:id="rId2"/>
    <p:sldId id="328" r:id="rId3"/>
    <p:sldId id="294" r:id="rId4"/>
    <p:sldId id="299" r:id="rId5"/>
    <p:sldId id="295" r:id="rId6"/>
    <p:sldId id="300" r:id="rId7"/>
    <p:sldId id="301" r:id="rId8"/>
    <p:sldId id="302" r:id="rId9"/>
    <p:sldId id="326" r:id="rId10"/>
    <p:sldId id="303" r:id="rId11"/>
    <p:sldId id="304" r:id="rId12"/>
    <p:sldId id="305" r:id="rId13"/>
    <p:sldId id="306" r:id="rId14"/>
    <p:sldId id="296" r:id="rId15"/>
    <p:sldId id="307" r:id="rId16"/>
    <p:sldId id="308" r:id="rId17"/>
    <p:sldId id="297" r:id="rId18"/>
    <p:sldId id="311" r:id="rId19"/>
    <p:sldId id="309" r:id="rId20"/>
    <p:sldId id="258" r:id="rId21"/>
    <p:sldId id="327" r:id="rId22"/>
    <p:sldId id="313" r:id="rId23"/>
    <p:sldId id="263" r:id="rId24"/>
    <p:sldId id="314" r:id="rId25"/>
    <p:sldId id="312" r:id="rId26"/>
    <p:sldId id="269" r:id="rId27"/>
    <p:sldId id="315" r:id="rId28"/>
    <p:sldId id="316" r:id="rId29"/>
    <p:sldId id="317" r:id="rId30"/>
    <p:sldId id="318" r:id="rId31"/>
    <p:sldId id="298" r:id="rId32"/>
    <p:sldId id="319" r:id="rId33"/>
    <p:sldId id="320" r:id="rId34"/>
    <p:sldId id="321" r:id="rId35"/>
    <p:sldId id="322" r:id="rId36"/>
    <p:sldId id="323" r:id="rId37"/>
    <p:sldId id="324" r:id="rId38"/>
    <p:sldId id="325" r:id="rId39"/>
    <p:sldId id="292" r:id="rId40"/>
    <p:sldId id="293" r:id="rId41"/>
    <p:sldId id="329" r:id="rId42"/>
    <p:sldId id="310"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39"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C853E3-AF16-424F-B839-F74988EFAEF4}" type="datetimeFigureOut">
              <a:rPr lang="en-GB" smtClean="0"/>
              <a:pPr/>
              <a:t>20/06/2015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54BF19-E1B5-4011-B67E-FB5C91025951}" type="slidenum">
              <a:rPr lang="en-GB" smtClean="0"/>
              <a:pPr/>
              <a:t>‹#›</a:t>
            </a:fld>
            <a:endParaRPr lang="en-GB"/>
          </a:p>
        </p:txBody>
      </p:sp>
    </p:spTree>
    <p:extLst>
      <p:ext uri="{BB962C8B-B14F-4D97-AF65-F5344CB8AC3E}">
        <p14:creationId xmlns:p14="http://schemas.microsoft.com/office/powerpoint/2010/main" val="1166716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D7E512A-D3C6-48D0-A713-C3370978B28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D7E512A-D3C6-48D0-A713-C3370978B28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866F463-B74C-4AF4-B9F9-A496489FFFE5}" type="datetimeFigureOut">
              <a:rPr lang="en-GB" smtClean="0"/>
              <a:pPr/>
              <a:t>20/06/2015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1D7E512A-D3C6-48D0-A713-C3370978B28C}"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66F463-B74C-4AF4-B9F9-A496489FFFE5}" type="datetimeFigureOut">
              <a:rPr lang="en-GB" smtClean="0"/>
              <a:pPr/>
              <a:t>20/06/2015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D7E512A-D3C6-48D0-A713-C3370978B28C}"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340768"/>
            <a:ext cx="7851648" cy="1828800"/>
          </a:xfrm>
        </p:spPr>
        <p:txBody>
          <a:bodyPr>
            <a:normAutofit fontScale="90000"/>
          </a:bodyPr>
          <a:lstStyle/>
          <a:p>
            <a:r>
              <a:rPr lang="fa-IR" dirty="0" smtClean="0"/>
              <a:t>مبانی انجیل</a:t>
            </a:r>
            <a:r>
              <a:rPr lang="en-GB" b="1" dirty="0" smtClean="0"/>
              <a:t/>
            </a:r>
            <a:br>
              <a:rPr lang="en-GB" b="1" dirty="0" smtClean="0"/>
            </a:br>
            <a:r>
              <a:rPr lang="fa-IR" b="1" dirty="0" smtClean="0"/>
              <a:t>مطالعه درس 3: وعده هایی از خداوند</a:t>
            </a:r>
            <a:r>
              <a:rPr lang="en-GB" b="1" dirty="0" smtClean="0"/>
              <a:t> </a:t>
            </a:r>
            <a:r>
              <a:rPr lang="en-GB" dirty="0" smtClean="0"/>
              <a:t/>
            </a:r>
            <a:br>
              <a:rPr lang="en-GB" dirty="0" smtClean="0"/>
            </a:br>
            <a:endParaRPr lang="en-GB" dirty="0"/>
          </a:p>
        </p:txBody>
      </p:sp>
      <p:sp>
        <p:nvSpPr>
          <p:cNvPr id="3" name="Subtitle 2"/>
          <p:cNvSpPr>
            <a:spLocks noGrp="1"/>
          </p:cNvSpPr>
          <p:nvPr>
            <p:ph type="subTitle" idx="1"/>
          </p:nvPr>
        </p:nvSpPr>
        <p:spPr/>
        <p:txBody>
          <a:bodyPr/>
          <a:lstStyle/>
          <a:p>
            <a:endParaRPr lang="en-GB" dirty="0"/>
          </a:p>
        </p:txBody>
      </p:sp>
      <p:pic>
        <p:nvPicPr>
          <p:cNvPr id="1026" name="Picture 2" descr="C:\Users\Dr. Roxana\Downloads\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068960"/>
            <a:ext cx="7848872" cy="26642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ناسازگاری</a:t>
            </a:r>
            <a:endParaRPr lang="en-GB" dirty="0"/>
          </a:p>
        </p:txBody>
      </p:sp>
      <p:sp>
        <p:nvSpPr>
          <p:cNvPr id="3" name="Content Placeholder 2"/>
          <p:cNvSpPr>
            <a:spLocks noGrp="1"/>
          </p:cNvSpPr>
          <p:nvPr>
            <p:ph idx="1"/>
          </p:nvPr>
        </p:nvSpPr>
        <p:spPr/>
        <p:txBody>
          <a:bodyPr/>
          <a:lstStyle/>
          <a:p>
            <a:pPr algn="r" rtl="1"/>
            <a:r>
              <a:rPr lang="fa-IR" dirty="0" smtClean="0"/>
              <a:t>«شما ( در مار ) کسی که ضربه به سر او ( </a:t>
            </a:r>
            <a:r>
              <a:rPr lang="en-US" dirty="0" smtClean="0"/>
              <a:t>gal 3:15</a:t>
            </a:r>
            <a:r>
              <a:rPr lang="fa-IR" dirty="0" smtClean="0"/>
              <a:t>). این شخص که بود به طور دائمی این مار. مثالها. گناهان . </a:t>
            </a:r>
            <a:endParaRPr lang="fa-IR" dirty="0"/>
          </a:p>
          <a:p>
            <a:pPr algn="r" rtl="1"/>
            <a:r>
              <a:rPr lang="fa-IR" dirty="0" smtClean="0"/>
              <a:t>« این چنانکه ضربه زده به سرش» ضربه بزنید به سر مار بر روی سرش است یک ضربه مهلک . یک مار ضربه بزند به پاهایش از انسان است موقتی زخم </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a:xfrm>
            <a:off x="457200" y="1484784"/>
            <a:ext cx="8229600" cy="4839816"/>
          </a:xfrm>
        </p:spPr>
        <p:txBody>
          <a:bodyPr>
            <a:normAutofit/>
          </a:bodyPr>
          <a:lstStyle/>
          <a:p>
            <a:pPr algn="r" rtl="1"/>
            <a:r>
              <a:rPr lang="fa-IR" dirty="0" smtClean="0"/>
              <a:t>عیسی کسی بود (به واسطه صلیب) از میان مرگ ( و از این رو قدرتی از گناه (</a:t>
            </a:r>
            <a:r>
              <a:rPr lang="en-US" dirty="0" smtClean="0"/>
              <a:t>rom 6:23</a:t>
            </a:r>
            <a:r>
              <a:rPr lang="fa-IR" dirty="0" smtClean="0"/>
              <a:t>) و موجب شده بود زندگی و ابدیت در روشنایی میان انجیل (</a:t>
            </a:r>
            <a:r>
              <a:rPr lang="en-US" dirty="0" smtClean="0"/>
              <a:t>2 </a:t>
            </a:r>
            <a:r>
              <a:rPr lang="en-US" dirty="0" err="1" smtClean="0"/>
              <a:t>tim</a:t>
            </a:r>
            <a:r>
              <a:rPr lang="en-US" dirty="0" smtClean="0"/>
              <a:t> 1:10</a:t>
            </a:r>
            <a:r>
              <a:rPr lang="fa-IR" dirty="0" smtClean="0"/>
              <a:t>) </a:t>
            </a:r>
          </a:p>
          <a:p>
            <a:pPr algn="r" rtl="1"/>
            <a:r>
              <a:rPr lang="fa-IR" dirty="0" smtClean="0"/>
              <a:t>خداوند فرستاده او را کهسر دانایی در شباهت از عاصی موجودی و از گناه، محکوم به گناه ، د راین هستی مثالها. د رمطالعه کتاب مقدس شیطان ، از مار (</a:t>
            </a:r>
            <a:r>
              <a:rPr lang="en-US" dirty="0" smtClean="0"/>
              <a:t>rom 8:3</a:t>
            </a:r>
            <a:r>
              <a:rPr lang="fa-IR" dirty="0" smtClean="0"/>
              <a:t>)</a:t>
            </a:r>
          </a:p>
          <a:p>
            <a:pPr algn="r" rtl="1"/>
            <a:r>
              <a:rPr lang="fa-IR" dirty="0" smtClean="0"/>
              <a:t>مسیح « باز نمود کرد ساخته شده راهی برایشان از گناهان (</a:t>
            </a:r>
            <a:r>
              <a:rPr lang="en-US" dirty="0" smtClean="0"/>
              <a:t>1 </a:t>
            </a:r>
            <a:r>
              <a:rPr lang="en-US" dirty="0" err="1" smtClean="0"/>
              <a:t>jn</a:t>
            </a:r>
            <a:r>
              <a:rPr lang="en-US" dirty="0" smtClean="0"/>
              <a:t> , 35</a:t>
            </a:r>
            <a:r>
              <a:rPr lang="fa-IR" dirty="0" smtClean="0"/>
              <a:t>)</a:t>
            </a:r>
          </a:p>
          <a:p>
            <a:pPr algn="r" rtl="1"/>
            <a:r>
              <a:rPr lang="fa-IR" dirty="0" smtClean="0"/>
              <a:t>بر روی صلیب این بود به واسطه او موجودی « ضربه ای کوبیدن «{ در در </a:t>
            </a:r>
            <a:r>
              <a:rPr lang="en-US" dirty="0" smtClean="0"/>
              <a:t>gen 3:15</a:t>
            </a:r>
            <a:r>
              <a:rPr lang="fa-IR" dirty="0" smtClean="0"/>
              <a:t>} آنجا ما تمام کردیم بخشش (</a:t>
            </a:r>
            <a:r>
              <a:rPr lang="en-US" dirty="0" smtClean="0"/>
              <a:t>is 53.5 </a:t>
            </a:r>
            <a:r>
              <a:rPr lang="en-US" dirty="0" err="1" smtClean="0"/>
              <a:t>avmg</a:t>
            </a:r>
            <a:r>
              <a:rPr lang="fa-IR" dirty="0" smtClean="0"/>
              <a:t>)</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درگیری بر روی صلیب</a:t>
            </a:r>
            <a:endParaRPr lang="en-GB" dirty="0"/>
          </a:p>
        </p:txBody>
      </p:sp>
      <p:sp>
        <p:nvSpPr>
          <p:cNvPr id="3" name="Content Placeholder 2"/>
          <p:cNvSpPr>
            <a:spLocks noGrp="1"/>
          </p:cNvSpPr>
          <p:nvPr>
            <p:ph idx="1"/>
          </p:nvPr>
        </p:nvSpPr>
        <p:spPr/>
        <p:txBody>
          <a:bodyPr>
            <a:normAutofit/>
          </a:bodyPr>
          <a:lstStyle/>
          <a:p>
            <a:pPr algn="r" rtl="1"/>
            <a:r>
              <a:rPr lang="fa-IR" dirty="0"/>
              <a:t>است. 53: 4،5 عنوان که توسط خدا از طریق مرگ او بر روی صلیب 'ضرب دیده' توصیف مسیح است. این به سادگی به پیشگویی از </a:t>
            </a:r>
            <a:r>
              <a:rPr lang="en-US" dirty="0" smtClean="0"/>
              <a:t>gen</a:t>
            </a:r>
            <a:r>
              <a:rPr lang="fa-IR" dirty="0" smtClean="0"/>
              <a:t>3:15 </a:t>
            </a:r>
            <a:r>
              <a:rPr lang="fa-IR" dirty="0"/>
              <a:t>که مار می مسیح کبودی اشاره</a:t>
            </a:r>
            <a:endParaRPr lang="en-GB" dirty="0" smtClean="0"/>
          </a:p>
          <a:p>
            <a:pPr algn="r" rtl="1"/>
            <a:r>
              <a:rPr lang="fa-IR" dirty="0"/>
              <a:t>وقتی او </a:t>
            </a:r>
            <a:r>
              <a:rPr lang="fa-IR" dirty="0" smtClean="0"/>
              <a:t>(</a:t>
            </a:r>
            <a:r>
              <a:rPr lang="en-GB" dirty="0" smtClean="0"/>
              <a:t>john</a:t>
            </a:r>
            <a:r>
              <a:rPr lang="fa-IR" dirty="0" smtClean="0"/>
              <a:t>را </a:t>
            </a:r>
            <a:r>
              <a:rPr lang="fa-IR" dirty="0"/>
              <a:t>دیدم بسیاری از فریسیان و تاراخت (گروهی از یهودیان که عیسی را محکوم کرد) آمده به تعمید، بدیشان گفت، نسل  از (یعنی جنسیتی توسط، ایجاد شده توسط)  (مار)، که هشدار داده است شما از خشم به فرار آمده "؟ (</a:t>
            </a:r>
            <a:r>
              <a:rPr lang="en-GB" dirty="0"/>
              <a:t>mt3: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کشمکشهای امروزی</a:t>
            </a:r>
            <a:endParaRPr lang="en-GB" dirty="0"/>
          </a:p>
        </p:txBody>
      </p:sp>
      <p:sp>
        <p:nvSpPr>
          <p:cNvPr id="3" name="Content Placeholder 2"/>
          <p:cNvSpPr>
            <a:spLocks noGrp="1"/>
          </p:cNvSpPr>
          <p:nvPr>
            <p:ph idx="1"/>
          </p:nvPr>
        </p:nvSpPr>
        <p:spPr/>
        <p:txBody>
          <a:bodyPr>
            <a:normAutofit/>
          </a:bodyPr>
          <a:lstStyle/>
          <a:p>
            <a:pPr algn="r" rtl="1"/>
            <a:r>
              <a:rPr lang="fa-IR" dirty="0" smtClean="0"/>
              <a:t>درستی این است که هر چند شهرت ، امروزی این و زندگی این چنانکه ما باید خواهیم همیشه خلق کنیم کمی از مشکلات از ما ، همیشه نتیجه اش را در آزار و اذیت.</a:t>
            </a:r>
          </a:p>
          <a:p>
            <a:pPr algn="r" rtl="1"/>
            <a:r>
              <a:rPr lang="fa-IR" dirty="0" smtClean="0"/>
              <a:t>هستم من به دلیل آمدن شما دشمن ، باید من به شما گفته باشم از درستی؟ </a:t>
            </a:r>
            <a:r>
              <a:rPr lang="en-US" dirty="0" smtClean="0"/>
              <a:t>gal 4:14-16</a:t>
            </a:r>
          </a:p>
          <a:p>
            <a:pPr algn="r" rtl="1"/>
            <a:r>
              <a:rPr lang="fa-IR" dirty="0" smtClean="0"/>
              <a:t>سپس چنانکه او آنجا بود تولدش بعد از هستی، دائما مزاحم شدن و اذیت کردن او آنجا بود. تولدش بعد از روح ( گرقته شده از آگاهی درست خداوند گفته ها </a:t>
            </a:r>
            <a:r>
              <a:rPr lang="en-US" dirty="0" smtClean="0"/>
              <a:t>1- pet 1:23</a:t>
            </a:r>
            <a:r>
              <a:rPr lang="fa-IR" dirty="0" smtClean="0"/>
              <a:t>)</a:t>
            </a:r>
          </a:p>
          <a:p>
            <a:pPr algn="r" rtl="1"/>
            <a:r>
              <a:rPr lang="fa-IR" dirty="0" smtClean="0"/>
              <a:t>انسان غیر عادلانه است زشتی که فقط ، او آنجا هست در راهی است زشتی که شرور (</a:t>
            </a:r>
            <a:r>
              <a:rPr lang="en-US" dirty="0" smtClean="0"/>
              <a:t>pro 29:27</a:t>
            </a:r>
            <a:r>
              <a:rPr lang="fa-IR" dirty="0" smtClean="0"/>
              <a:t>) آنجا هست متقابل مخالف بین معتقد و دنیا</a:t>
            </a: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780928"/>
            <a:ext cx="8305800" cy="1143000"/>
          </a:xfrm>
        </p:spPr>
        <p:txBody>
          <a:bodyPr/>
          <a:lstStyle/>
          <a:p>
            <a:pPr algn="ctr" rtl="1"/>
            <a:r>
              <a:rPr lang="fa-IR" dirty="0" smtClean="0"/>
              <a:t>3-3 وعده هایی که به نوح داده شد</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lstStyle/>
          <a:p>
            <a:pPr algn="r" rtl="1"/>
            <a:r>
              <a:rPr lang="fa-IR" dirty="0" smtClean="0"/>
              <a:t>من دیده ام من بنیان کردم من پیمانی به همراه تو...من خواهم بنیان کنم من پیمانی به همراه تو( آگاهی از اهیت روی من – شگرف از خداوند اینجایی از مقداری بسیاری گرفته از عهد های ساخته شده در فنا پذیری انسان !) هیچ یک چنانکه همه هستی نصف شده از مقداری بسیاری گرفته آب از سیل و طوفان و هیچ یک چنانکه بایستی آنجا مقداری بسیاری از سیل و طوفان خراب کرده همه زمین(</a:t>
            </a:r>
            <a:r>
              <a:rPr lang="en-US" dirty="0" smtClean="0"/>
              <a:t>gen 9:9 -12</a:t>
            </a:r>
            <a:r>
              <a:rPr lang="fa-IR" dirty="0" smtClean="0"/>
              <a:t>)</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زمین دیگر نخواهد ویران گردد</a:t>
            </a:r>
            <a:r>
              <a:rPr lang="en-GB" dirty="0" smtClean="0"/>
              <a:t/>
            </a:r>
            <a:br>
              <a:rPr lang="en-GB" dirty="0" smtClean="0"/>
            </a:br>
            <a:endParaRPr lang="en-GB" dirty="0"/>
          </a:p>
        </p:txBody>
      </p:sp>
      <p:sp>
        <p:nvSpPr>
          <p:cNvPr id="3" name="Content Placeholder 2"/>
          <p:cNvSpPr>
            <a:spLocks noGrp="1"/>
          </p:cNvSpPr>
          <p:nvPr>
            <p:ph idx="1"/>
          </p:nvPr>
        </p:nvSpPr>
        <p:spPr/>
        <p:txBody>
          <a:bodyPr>
            <a:normAutofit fontScale="92500"/>
          </a:bodyPr>
          <a:lstStyle/>
          <a:p>
            <a:pPr algn="r" rtl="1"/>
            <a:r>
              <a:rPr lang="fa-IR" dirty="0" smtClean="0"/>
              <a:t>در زمین هر چند که بنیان کرده بود برای همیشه (</a:t>
            </a:r>
            <a:r>
              <a:rPr lang="en-US" dirty="0" smtClean="0"/>
              <a:t>ps. 78:69</a:t>
            </a:r>
            <a:r>
              <a:rPr lang="fa-IR" dirty="0" smtClean="0"/>
              <a:t>)</a:t>
            </a:r>
          </a:p>
          <a:p>
            <a:pPr algn="r" rtl="1"/>
            <a:r>
              <a:rPr lang="fa-IR" dirty="0" smtClean="0"/>
              <a:t>زمین ایستاده برای همیشه (</a:t>
            </a:r>
            <a:r>
              <a:rPr lang="en-US" dirty="0" err="1" smtClean="0"/>
              <a:t>ecc</a:t>
            </a:r>
            <a:r>
              <a:rPr lang="en-US" dirty="0" smtClean="0"/>
              <a:t> 1:4</a:t>
            </a:r>
            <a:r>
              <a:rPr lang="fa-IR" dirty="0" smtClean="0"/>
              <a:t>)</a:t>
            </a:r>
          </a:p>
          <a:p>
            <a:pPr algn="r" rtl="1"/>
            <a:r>
              <a:rPr lang="fa-IR" dirty="0" smtClean="0"/>
              <a:t>خورشید و ماه ... ستارگانن ...آسمان... او بود چنانکه بنیان کرده ،خودش برای همیشه و همیشه. او بود ساخته حکم هر چند که باید و نباید گذشته </a:t>
            </a:r>
            <a:r>
              <a:rPr lang="en-US" dirty="0" smtClean="0"/>
              <a:t>ps:148:3-6</a:t>
            </a:r>
          </a:p>
          <a:p>
            <a:pPr algn="r" rtl="1"/>
            <a:r>
              <a:rPr lang="fa-IR" dirty="0" smtClean="0"/>
              <a:t>زمین باید به طور کامل آگاهی از دانش و پادشاهی چنانکه آب پوشانده دریا ها را(</a:t>
            </a:r>
            <a:r>
              <a:rPr lang="en-US" dirty="0" smtClean="0"/>
              <a:t>is 11:9 </a:t>
            </a:r>
            <a:r>
              <a:rPr lang="en-US" dirty="0" err="1" smtClean="0"/>
              <a:t>num</a:t>
            </a:r>
            <a:r>
              <a:rPr lang="en-US" dirty="0" smtClean="0"/>
              <a:t> 14:21</a:t>
            </a:r>
            <a:r>
              <a:rPr lang="fa-IR" dirty="0" smtClean="0"/>
              <a:t>)</a:t>
            </a:r>
            <a:r>
              <a:rPr lang="fa-IR" dirty="0"/>
              <a:t> </a:t>
            </a:r>
            <a:r>
              <a:rPr lang="fa-IR" dirty="0" smtClean="0"/>
              <a:t>سخت و دشوار ،از خداوندذ اجازه داده زمین خراب بشود توسط آنها؛ این عهد او نباید او عمل می کند هنوز به طور کامل.</a:t>
            </a:r>
          </a:p>
          <a:p>
            <a:pPr algn="r" rtl="1"/>
            <a:r>
              <a:rPr lang="fa-IR" dirty="0" smtClean="0"/>
              <a:t>خداوند خودش آنجا به صورت زمین و ساخته این. او بود بنیانگذار این، او خلق کرده این و نه بیهوده، او به این صورت ساکن شده ( </a:t>
            </a:r>
            <a:r>
              <a:rPr lang="en-US" dirty="0" smtClean="0"/>
              <a:t>is 45:18</a:t>
            </a:r>
            <a:r>
              <a:rPr lang="fa-IR" dirty="0" smtClean="0"/>
              <a:t>) اگر خداوند ساخته زمین تنها این دیده خرابی، چنانکه او کارش بوده بیهوده.</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780928"/>
            <a:ext cx="8305800" cy="1143000"/>
          </a:xfrm>
        </p:spPr>
        <p:txBody>
          <a:bodyPr>
            <a:normAutofit fontScale="90000"/>
          </a:bodyPr>
          <a:lstStyle/>
          <a:p>
            <a:pPr algn="ctr"/>
            <a:r>
              <a:rPr lang="fa-IR" dirty="0" smtClean="0"/>
              <a:t>3.4- وعده هایی به خداوند به ابراهیم </a:t>
            </a:r>
            <a:r>
              <a:rPr lang="en-GB" dirty="0"/>
              <a:t/>
            </a:r>
            <a:br>
              <a:rPr lang="en-GB" dirty="0"/>
            </a:b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png"/>
          <p:cNvPicPr>
            <a:picLocks noGrp="1" noChangeAspect="1"/>
          </p:cNvPicPr>
          <p:nvPr>
            <p:ph type="pic" idx="1"/>
          </p:nvPr>
        </p:nvPicPr>
        <p:blipFill>
          <a:blip r:embed="rId2" cstate="print"/>
          <a:srcRect/>
          <a:stretch>
            <a:fillRect/>
          </a:stretch>
        </p:blipFill>
        <p:spPr>
          <a:xfrm>
            <a:off x="643401" y="612774"/>
            <a:ext cx="6635287" cy="4976465"/>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a:xfrm>
            <a:off x="467544" y="2132856"/>
            <a:ext cx="8229600" cy="4389120"/>
          </a:xfrm>
        </p:spPr>
        <p:txBody>
          <a:bodyPr/>
          <a:lstStyle/>
          <a:p>
            <a:pPr algn="r" rtl="1"/>
            <a:r>
              <a:rPr lang="fa-IR" dirty="0" smtClean="0"/>
              <a:t>خداوند موعظه هایی کرد قبل از انجیل به ابراهیم (</a:t>
            </a:r>
            <a:r>
              <a:rPr lang="en-US" dirty="0" smtClean="0"/>
              <a:t>gal 3:8</a:t>
            </a:r>
            <a:r>
              <a:rPr lang="fa-IR" dirty="0" smtClean="0"/>
              <a:t>) چنانکه بسیاری وخیم است آنجا عهد ها د رآن جا پیتر شروع کرد و تمام کرد او ناشر بیانیه از انجیل به همراه فهرستی از خودش(</a:t>
            </a:r>
            <a:r>
              <a:rPr lang="en-US" dirty="0" smtClean="0"/>
              <a:t>acts 3:13-25</a:t>
            </a:r>
            <a:r>
              <a:rPr lang="fa-IR" dirty="0" smtClean="0"/>
              <a:t>) اگر ما بتوانیم سپس خواهیم بسیاری از اساس عکس ها از انجیل عیسی.</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533400" y="692696"/>
            <a:ext cx="8001000" cy="6032421"/>
          </a:xfrm>
          <a:prstGeom prst="rect">
            <a:avLst/>
          </a:prstGeom>
          <a:noFill/>
          <a:ln w="9525">
            <a:noFill/>
            <a:miter lim="800000"/>
            <a:headEnd/>
            <a:tailEnd/>
          </a:ln>
          <a:effectLst/>
        </p:spPr>
        <p:txBody>
          <a:bodyPr>
            <a:spAutoFit/>
          </a:bodyPr>
          <a:lstStyle/>
          <a:p>
            <a:pPr algn="ctr">
              <a:spcBef>
                <a:spcPct val="50000"/>
              </a:spcBef>
            </a:pPr>
            <a:r>
              <a:rPr lang="fa-IR" sz="6000" b="1" dirty="0" smtClean="0">
                <a:solidFill>
                  <a:schemeClr val="accent1"/>
                </a:solidFill>
                <a:effectLst>
                  <a:outerShdw blurRad="38100" dist="38100" dir="2700000" algn="tl">
                    <a:srgbClr val="000000"/>
                  </a:outerShdw>
                </a:effectLst>
              </a:rPr>
              <a:t>عهد هایی از </a:t>
            </a:r>
            <a:endParaRPr lang="fa-IR" sz="6000" b="1" dirty="0">
              <a:solidFill>
                <a:schemeClr val="accent1"/>
              </a:solidFill>
              <a:effectLst>
                <a:outerShdw blurRad="38100" dist="38100" dir="2700000" algn="tl">
                  <a:srgbClr val="000000"/>
                </a:outerShdw>
              </a:effectLst>
            </a:endParaRPr>
          </a:p>
          <a:p>
            <a:pPr algn="ctr">
              <a:spcBef>
                <a:spcPct val="50000"/>
              </a:spcBef>
            </a:pPr>
            <a:r>
              <a:rPr lang="fa-IR" sz="6000" b="1" dirty="0" smtClean="0">
                <a:effectLst>
                  <a:outerShdw blurRad="38100" dist="38100" dir="2700000" algn="tl">
                    <a:srgbClr val="FFFFFF"/>
                  </a:outerShdw>
                </a:effectLst>
              </a:rPr>
              <a:t>ابراهیم</a:t>
            </a:r>
            <a:endParaRPr lang="en-US" sz="6000" b="1" dirty="0">
              <a:effectLst>
                <a:outerShdw blurRad="38100" dist="38100" dir="2700000" algn="tl">
                  <a:srgbClr val="FFFFFF"/>
                </a:outerShdw>
              </a:effectLst>
            </a:endParaRPr>
          </a:p>
          <a:p>
            <a:pPr algn="ctr">
              <a:spcBef>
                <a:spcPct val="50000"/>
              </a:spcBef>
            </a:pPr>
            <a:r>
              <a:rPr lang="fa-IR" sz="4000" b="1" dirty="0" smtClean="0">
                <a:solidFill>
                  <a:schemeClr val="bg2"/>
                </a:solidFill>
                <a:effectLst>
                  <a:outerShdw blurRad="38100" dist="38100" dir="2700000" algn="tl">
                    <a:srgbClr val="000000"/>
                  </a:outerShdw>
                </a:effectLst>
              </a:rPr>
              <a:t>عهد ها است </a:t>
            </a:r>
            <a:endParaRPr lang="en-US" sz="4000" b="1" dirty="0">
              <a:solidFill>
                <a:schemeClr val="bg2"/>
              </a:solidFill>
              <a:effectLst>
                <a:outerShdw blurRad="38100" dist="38100" dir="2700000" algn="tl">
                  <a:srgbClr val="000000"/>
                </a:outerShdw>
              </a:effectLst>
            </a:endParaRPr>
          </a:p>
          <a:p>
            <a:pPr algn="ctr"/>
            <a:r>
              <a:rPr lang="fa-IR" sz="4400" b="1" dirty="0" smtClean="0">
                <a:solidFill>
                  <a:schemeClr val="accent1"/>
                </a:solidFill>
                <a:effectLst>
                  <a:outerShdw blurRad="38100" dist="38100" dir="2700000" algn="tl">
                    <a:srgbClr val="000000"/>
                  </a:outerShdw>
                </a:effectLst>
              </a:rPr>
              <a:t>زمین</a:t>
            </a:r>
            <a:endParaRPr lang="en-US" sz="4400" b="1" dirty="0" smtClean="0">
              <a:solidFill>
                <a:schemeClr val="accent1"/>
              </a:solidFill>
              <a:effectLst>
                <a:outerShdw blurRad="38100" dist="38100" dir="2700000" algn="tl">
                  <a:srgbClr val="000000"/>
                </a:outerShdw>
              </a:effectLst>
            </a:endParaRPr>
          </a:p>
          <a:p>
            <a:pPr algn="ctr"/>
            <a:r>
              <a:rPr lang="fa-IR" sz="4400" b="1" dirty="0" smtClean="0">
                <a:solidFill>
                  <a:schemeClr val="accent1"/>
                </a:solidFill>
                <a:effectLst>
                  <a:outerShdw blurRad="38100" dist="38100" dir="2700000" algn="tl">
                    <a:srgbClr val="000000"/>
                  </a:outerShdw>
                </a:effectLst>
              </a:rPr>
              <a:t>نسلها</a:t>
            </a:r>
            <a:endParaRPr lang="en-US" sz="4400" b="1" dirty="0" smtClean="0">
              <a:solidFill>
                <a:schemeClr val="accent1"/>
              </a:solidFill>
              <a:effectLst>
                <a:outerShdw blurRad="38100" dist="38100" dir="2700000" algn="tl">
                  <a:srgbClr val="000000"/>
                </a:outerShdw>
              </a:effectLst>
            </a:endParaRPr>
          </a:p>
          <a:p>
            <a:pPr algn="ctr"/>
            <a:r>
              <a:rPr lang="fa-IR" sz="4400" b="1" dirty="0" smtClean="0">
                <a:solidFill>
                  <a:schemeClr val="accent1"/>
                </a:solidFill>
                <a:effectLst>
                  <a:outerShdw blurRad="38100" dist="38100" dir="2700000" algn="tl">
                    <a:srgbClr val="000000"/>
                  </a:outerShdw>
                </a:effectLst>
              </a:rPr>
              <a:t>رحمت</a:t>
            </a:r>
            <a:endParaRPr lang="en-US" sz="4400" b="1" dirty="0" smtClean="0">
              <a:solidFill>
                <a:schemeClr val="accent1"/>
              </a:solidFill>
              <a:effectLst>
                <a:outerShdw blurRad="38100" dist="38100" dir="2700000" algn="tl">
                  <a:srgbClr val="000000"/>
                </a:outerShdw>
              </a:effectLst>
            </a:endParaRPr>
          </a:p>
          <a:p>
            <a:pPr algn="ctr"/>
            <a:r>
              <a:rPr lang="fa-IR" sz="4400" b="1" dirty="0" smtClean="0">
                <a:solidFill>
                  <a:schemeClr val="accent1"/>
                </a:solidFill>
                <a:effectLst>
                  <a:outerShdw blurRad="38100" dist="38100" dir="2700000" algn="tl">
                    <a:srgbClr val="000000"/>
                  </a:outerShdw>
                </a:effectLst>
              </a:rPr>
              <a:t>اشخاصی که مرتبط هستند به خدا</a:t>
            </a:r>
            <a:endParaRPr lang="en-US" sz="6000" b="1" dirty="0">
              <a:solidFill>
                <a:schemeClr val="accent1"/>
              </a:solidFill>
              <a:effectLst>
                <a:outerShdw blurRad="38100" dist="38100" dir="2700000" algn="tl">
                  <a:srgbClr val="000000"/>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Content Placeholder 3" descr="abraham_journey.jpg"/>
          <p:cNvPicPr>
            <a:picLocks noGrp="1" noChangeAspect="1"/>
          </p:cNvPicPr>
          <p:nvPr>
            <p:ph idx="1"/>
          </p:nvPr>
        </p:nvPicPr>
        <p:blipFill>
          <a:blip r:embed="rId2" cstate="print"/>
          <a:stretch>
            <a:fillRect/>
          </a:stretch>
        </p:blipFill>
        <p:spPr>
          <a:xfrm>
            <a:off x="121561" y="1196752"/>
            <a:ext cx="9031929" cy="525658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عهد هایی از زمین</a:t>
            </a:r>
            <a:endParaRPr lang="en-GB" dirty="0"/>
          </a:p>
        </p:txBody>
      </p:sp>
      <p:sp>
        <p:nvSpPr>
          <p:cNvPr id="3" name="Content Placeholder 2"/>
          <p:cNvSpPr>
            <a:spLocks noGrp="1"/>
          </p:cNvSpPr>
          <p:nvPr>
            <p:ph idx="1"/>
          </p:nvPr>
        </p:nvSpPr>
        <p:spPr/>
        <p:txBody>
          <a:bodyPr>
            <a:normAutofit fontScale="92500" lnSpcReduction="10000"/>
          </a:bodyPr>
          <a:lstStyle/>
          <a:p>
            <a:pPr algn="r" rtl="1"/>
            <a:r>
              <a:rPr lang="fa-IR" dirty="0" smtClean="0"/>
              <a:t>1- خداوند خارج از کشور شما.. درون زمین انجا من خواهم نشان دهم شما را(</a:t>
            </a:r>
            <a:r>
              <a:rPr lang="en-US" dirty="0" smtClean="0"/>
              <a:t>gen 12:1</a:t>
            </a:r>
            <a:r>
              <a:rPr lang="fa-IR" dirty="0" smtClean="0"/>
              <a:t>)</a:t>
            </a:r>
          </a:p>
          <a:p>
            <a:pPr algn="r" rtl="1"/>
            <a:r>
              <a:rPr lang="fa-IR" dirty="0" smtClean="0"/>
              <a:t>2- ابراهیم» بود روی او مسافری....از بیت ابیل ( در مرکز اسرائیل) و پادشاهی گفت درون ابراهیم ... خارج از بالا حالا شما دیدید، و ببینید از مکانی که شمال شما استو جنوب شرقی به سمت غرب. برای تمام زمین که می بینید و به شما خواهد نشان دهد آن را و به او(</a:t>
            </a:r>
            <a:r>
              <a:rPr lang="en-US" dirty="0" smtClean="0"/>
              <a:t>13:3-14-17</a:t>
            </a:r>
            <a:r>
              <a:rPr lang="fa-IR" dirty="0" smtClean="0"/>
              <a:t>)</a:t>
            </a:r>
          </a:p>
          <a:p>
            <a:pPr algn="r" rtl="1"/>
            <a:r>
              <a:rPr lang="fa-IR" dirty="0" smtClean="0"/>
              <a:t>3-در خداوند ساخته شده یک پیمان با ابراهیم گفت: نزد نسل خود را {تک- یعنی یک نسل خاص} من از رودخانه مصر نزد رودخانه بزرگ با توجه به این زمین .. فرات رودخانه(</a:t>
            </a:r>
            <a:r>
              <a:rPr lang="en-US" dirty="0" smtClean="0"/>
              <a:t>gen 15:18</a:t>
            </a:r>
            <a:r>
              <a:rPr lang="fa-IR" dirty="0" smtClean="0"/>
              <a:t>)</a:t>
            </a:r>
          </a:p>
          <a:p>
            <a:pPr algn="r" rtl="1"/>
            <a:r>
              <a:rPr lang="fa-IR" dirty="0" smtClean="0"/>
              <a:t>4- من نزد شما و اولاد خود را{تک- یعنی یک نسل خاص} پس از شما؛ زمین در جایی که شما یک غریبه هستند . تمام سرزمین کنعان، برای یک میدان رو در اجبار ابدی(</a:t>
            </a:r>
            <a:r>
              <a:rPr lang="en-US" dirty="0" smtClean="0"/>
              <a:t>gen 8:17</a:t>
            </a:r>
            <a:r>
              <a:rPr lang="fa-IR" smtClean="0"/>
              <a:t>)</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660" name="Picture 4" descr="abraham_journey"/>
          <p:cNvPicPr>
            <a:picLocks noGrp="1" noChangeAspect="1" noChangeArrowheads="1"/>
          </p:cNvPicPr>
          <p:nvPr>
            <p:ph idx="1"/>
          </p:nvPr>
        </p:nvPicPr>
        <p:blipFill>
          <a:blip r:embed="rId2" cstate="print"/>
          <a:srcRect/>
          <a:stretch>
            <a:fillRect/>
          </a:stretch>
        </p:blipFill>
        <p:spPr>
          <a:xfrm>
            <a:off x="0" y="0"/>
            <a:ext cx="9144000" cy="6858000"/>
          </a:xfrm>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dirty="0" smtClean="0"/>
              <a:t>ابراهیم نتوانست دریافت کند وعد ها را بر روی زمین </a:t>
            </a:r>
            <a:endParaRPr lang="en-GB" dirty="0"/>
          </a:p>
        </p:txBody>
      </p:sp>
      <p:sp>
        <p:nvSpPr>
          <p:cNvPr id="3" name="Content Placeholder 2"/>
          <p:cNvSpPr>
            <a:spLocks noGrp="1"/>
          </p:cNvSpPr>
          <p:nvPr>
            <p:ph idx="1"/>
          </p:nvPr>
        </p:nvSpPr>
        <p:spPr/>
        <p:txBody>
          <a:bodyPr>
            <a:normAutofit fontScale="92500" lnSpcReduction="10000"/>
          </a:bodyPr>
          <a:lstStyle/>
          <a:p>
            <a:pPr algn="r" rtl="1"/>
            <a:r>
              <a:rPr lang="fa-IR" dirty="0" smtClean="0"/>
              <a:t>و خداوند هیچ یک از وراثت د راین نه، نه چناکه بیشتر چنانکه نشسته او پایش بر روی: هنوز او عهدهایش انجا او خواسته بگیرد این در او برای </a:t>
            </a:r>
            <a:r>
              <a:rPr lang="en-US" dirty="0" smtClean="0"/>
              <a:t> </a:t>
            </a:r>
            <a:r>
              <a:rPr lang="fa-IR" dirty="0" smtClean="0"/>
              <a:t>دارایی(</a:t>
            </a:r>
            <a:r>
              <a:rPr lang="en-US" dirty="0" smtClean="0"/>
              <a:t>acts 7:5</a:t>
            </a:r>
            <a:r>
              <a:rPr lang="fa-IR" dirty="0" smtClean="0"/>
              <a:t>) </a:t>
            </a:r>
          </a:p>
          <a:p>
            <a:pPr algn="r" rtl="1"/>
            <a:r>
              <a:rPr lang="en-US" dirty="0" err="1" smtClean="0"/>
              <a:t>Heb</a:t>
            </a:r>
            <a:r>
              <a:rPr lang="en-US" dirty="0" smtClean="0"/>
              <a:t> 11:13-39-40</a:t>
            </a:r>
            <a:r>
              <a:rPr lang="fa-IR" dirty="0" smtClean="0"/>
              <a:t> همه اینها با ایمانشان مردند. نه چیزی و دریافت کردند از عهد ها خداوند آماده کمی خوبی برا یما ، آنجا آنها بیرون ما باید نه بسازیم بی عیب.</a:t>
            </a:r>
          </a:p>
          <a:p>
            <a:pPr algn="r" rtl="1"/>
            <a:r>
              <a:rPr lang="en-US" dirty="0" err="1" smtClean="0"/>
              <a:t>Heb</a:t>
            </a:r>
            <a:r>
              <a:rPr lang="en-US" dirty="0" smtClean="0"/>
              <a:t> 11:8:10 </a:t>
            </a:r>
            <a:r>
              <a:rPr lang="fa-IR" dirty="0" smtClean="0"/>
              <a:t> گرفته از ایمان ابراهیم، هنگامی که صدا زد و رفت ، همواره فکر او ندیده آگاهی که آنجا او بود و آمد، گرفته شده از ایمان او ساخته او خانه ای در عهد های زمین شبیه و قوی در خارج کشور نه او زندگی کرد د رچادر، چنانکه او عیسی و یعقوب کسانی که بودند آنها به همراه او از مقداری از عهد ها برای او بود شبیه جلویی از شهر که به همراه شالوده ها کسی که سازنده و معمار است خداوند </a:t>
            </a:r>
            <a:endParaRPr lang="en-GB"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4" name="Text Placeholder 3"/>
          <p:cNvSpPr>
            <a:spLocks noGrp="1"/>
          </p:cNvSpPr>
          <p:nvPr>
            <p:ph type="body" sz="half" idx="2"/>
          </p:nvPr>
        </p:nvSpPr>
        <p:spPr/>
        <p:txBody>
          <a:bodyPr/>
          <a:lstStyle/>
          <a:p>
            <a:endParaRPr lang="en-GB"/>
          </a:p>
        </p:txBody>
      </p:sp>
      <p:pic>
        <p:nvPicPr>
          <p:cNvPr id="5" name="Picture Placeholder 4" descr="AbrahamPromises2.png"/>
          <p:cNvPicPr>
            <a:picLocks noGrp="1" noChangeAspect="1"/>
          </p:cNvPicPr>
          <p:nvPr>
            <p:ph type="pic" idx="1"/>
          </p:nvPr>
        </p:nvPicPr>
        <p:blipFill>
          <a:blip r:embed="rId2" cstate="print"/>
          <a:srcRect/>
          <a:stretch>
            <a:fillRect/>
          </a:stretch>
        </p:blipFill>
        <p:spPr>
          <a:xfrm>
            <a:off x="259359" y="756791"/>
            <a:ext cx="7019329" cy="5264497"/>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76200" y="1584325"/>
            <a:ext cx="8915400" cy="1006475"/>
          </a:xfrm>
          <a:prstGeom prst="rect">
            <a:avLst/>
          </a:prstGeom>
          <a:noFill/>
          <a:ln w="9525">
            <a:noFill/>
            <a:miter lim="800000"/>
            <a:headEnd/>
            <a:tailEnd/>
          </a:ln>
          <a:effectLst/>
        </p:spPr>
        <p:txBody>
          <a:bodyPr>
            <a:spAutoFit/>
          </a:bodyPr>
          <a:lstStyle/>
          <a:p>
            <a:pPr algn="ctr">
              <a:spcBef>
                <a:spcPct val="50000"/>
              </a:spcBef>
            </a:pPr>
            <a:r>
              <a:rPr lang="en-US" sz="6000" dirty="0" smtClean="0">
                <a:effectLst>
                  <a:outerShdw blurRad="38100" dist="38100" dir="2700000" algn="tl">
                    <a:srgbClr val="C0C0C0"/>
                  </a:outerShdw>
                </a:effectLst>
              </a:rPr>
              <a:t> </a:t>
            </a:r>
            <a:endParaRPr lang="en-US" sz="6000" b="1" dirty="0">
              <a:solidFill>
                <a:schemeClr val="accent2"/>
              </a:solidFill>
              <a:effectLst>
                <a:outerShdw blurRad="38100" dist="38100" dir="2700000" algn="tl">
                  <a:srgbClr val="C0C0C0"/>
                </a:outerShdw>
              </a:effectLst>
            </a:endParaRPr>
          </a:p>
        </p:txBody>
      </p:sp>
      <p:grpSp>
        <p:nvGrpSpPr>
          <p:cNvPr id="2" name="Group 4"/>
          <p:cNvGrpSpPr>
            <a:grpSpLocks/>
          </p:cNvGrpSpPr>
          <p:nvPr/>
        </p:nvGrpSpPr>
        <p:grpSpPr bwMode="auto">
          <a:xfrm>
            <a:off x="0" y="6180138"/>
            <a:ext cx="9144000" cy="669925"/>
            <a:chOff x="0" y="3898"/>
            <a:chExt cx="5760" cy="422"/>
          </a:xfrm>
        </p:grpSpPr>
        <p:sp>
          <p:nvSpPr>
            <p:cNvPr id="8197" name="Text Box 5"/>
            <p:cNvSpPr txBox="1">
              <a:spLocks noChangeArrowheads="1"/>
            </p:cNvSpPr>
            <p:nvPr/>
          </p:nvSpPr>
          <p:spPr bwMode="auto">
            <a:xfrm>
              <a:off x="0" y="4089"/>
              <a:ext cx="5760" cy="231"/>
            </a:xfrm>
            <a:prstGeom prst="rect">
              <a:avLst/>
            </a:prstGeom>
            <a:solidFill>
              <a:schemeClr val="folHlink"/>
            </a:solidFill>
            <a:ln w="9525">
              <a:noFill/>
              <a:miter lim="800000"/>
              <a:headEnd/>
              <a:tailEnd/>
            </a:ln>
            <a:effectLst/>
          </p:spPr>
          <p:txBody>
            <a:bodyPr>
              <a:spAutoFit/>
            </a:bodyPr>
            <a:lstStyle/>
            <a:p>
              <a:pPr>
                <a:spcBef>
                  <a:spcPct val="50000"/>
                </a:spcBef>
              </a:pPr>
              <a:r>
                <a:rPr lang="en-US" sz="1800">
                  <a:latin typeface="BernhardFashion BT" pitchFamily="82" charset="0"/>
                </a:rPr>
                <a:t>The Covenants of Promise to Abraham and David</a:t>
              </a:r>
            </a:p>
          </p:txBody>
        </p:sp>
        <p:pic>
          <p:nvPicPr>
            <p:cNvPr id="8198" name="Picture 6" descr="bs00554_"/>
            <p:cNvPicPr>
              <a:picLocks noChangeAspect="1" noChangeArrowheads="1"/>
            </p:cNvPicPr>
            <p:nvPr/>
          </p:nvPicPr>
          <p:blipFill>
            <a:blip r:embed="rId2" cstate="print"/>
            <a:srcRect/>
            <a:stretch>
              <a:fillRect/>
            </a:stretch>
          </p:blipFill>
          <p:spPr bwMode="auto">
            <a:xfrm>
              <a:off x="5136" y="3898"/>
              <a:ext cx="484" cy="422"/>
            </a:xfrm>
            <a:prstGeom prst="rect">
              <a:avLst/>
            </a:prstGeom>
            <a:noFill/>
          </p:spPr>
        </p:pic>
      </p:grpSp>
      <p:sp>
        <p:nvSpPr>
          <p:cNvPr id="8199" name="Text Box 7"/>
          <p:cNvSpPr txBox="1">
            <a:spLocks noChangeArrowheads="1"/>
          </p:cNvSpPr>
          <p:nvPr/>
        </p:nvSpPr>
        <p:spPr bwMode="auto">
          <a:xfrm>
            <a:off x="76200" y="3260725"/>
            <a:ext cx="8915400" cy="1015663"/>
          </a:xfrm>
          <a:prstGeom prst="rect">
            <a:avLst/>
          </a:prstGeom>
          <a:noFill/>
          <a:ln w="9525">
            <a:noFill/>
            <a:miter lim="800000"/>
            <a:headEnd/>
            <a:tailEnd/>
          </a:ln>
          <a:effectLst/>
        </p:spPr>
        <p:txBody>
          <a:bodyPr>
            <a:spAutoFit/>
          </a:bodyPr>
          <a:lstStyle/>
          <a:p>
            <a:pPr algn="ctr">
              <a:spcBef>
                <a:spcPct val="50000"/>
              </a:spcBef>
            </a:pPr>
            <a:r>
              <a:rPr lang="fa-IR" sz="6000" dirty="0" smtClean="0">
                <a:effectLst>
                  <a:outerShdw blurRad="38100" dist="38100" dir="2700000" algn="tl">
                    <a:srgbClr val="C0C0C0"/>
                  </a:outerShdw>
                </a:effectLst>
              </a:rPr>
              <a:t>وعده هایی از نسلها</a:t>
            </a:r>
            <a:endParaRPr lang="en-US" sz="6000" b="1" dirty="0">
              <a:solidFill>
                <a:schemeClr val="accent2"/>
              </a:solidFill>
              <a:effectLst>
                <a:outerShdw blurRad="38100" dist="38100" dir="2700000" algn="tl">
                  <a:srgbClr val="C0C0C0"/>
                </a:outerShdw>
              </a:effectLst>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نسل ها </a:t>
            </a:r>
            <a:endParaRPr lang="en-GB" dirty="0"/>
          </a:p>
        </p:txBody>
      </p:sp>
      <p:sp>
        <p:nvSpPr>
          <p:cNvPr id="3" name="Content Placeholder 2"/>
          <p:cNvSpPr>
            <a:spLocks noGrp="1"/>
          </p:cNvSpPr>
          <p:nvPr>
            <p:ph idx="1"/>
          </p:nvPr>
        </p:nvSpPr>
        <p:spPr/>
        <p:txBody>
          <a:bodyPr>
            <a:normAutofit fontScale="85000" lnSpcReduction="20000"/>
          </a:bodyPr>
          <a:lstStyle/>
          <a:p>
            <a:pPr algn="r" rtl="1"/>
            <a:r>
              <a:rPr lang="fa-IR" dirty="0" smtClean="0"/>
              <a:t>1- من خواهم بسازم از تو بزرگترین نسلها را و من خواهم مقدس ....و درتو باید همه فامیل از تو در  زمین مقدس(</a:t>
            </a:r>
            <a:r>
              <a:rPr lang="en-US" dirty="0" smtClean="0"/>
              <a:t>gen 12:2-3</a:t>
            </a:r>
            <a:r>
              <a:rPr lang="fa-IR" dirty="0" smtClean="0"/>
              <a:t>)</a:t>
            </a:r>
          </a:p>
          <a:p>
            <a:pPr algn="r" rtl="1"/>
            <a:r>
              <a:rPr lang="fa-IR" dirty="0" smtClean="0"/>
              <a:t>2- من خواهم از تو بسازم نسلهایی که چنانکه از خاک در زمین : چنانکه آنجا از انسان بتواند بشماری از خاک و زمین، چنانکه در زمین، چنانکه باشد از تو نسلهایی همچنین از شماری.... همه زمین به همراه تو می بیند تو خواهی گرفت این و .... و تو نسلهایت برا یهمیشه.(</a:t>
            </a:r>
            <a:r>
              <a:rPr lang="en-US" dirty="0" smtClean="0"/>
              <a:t>gen 13:15-16</a:t>
            </a:r>
            <a:r>
              <a:rPr lang="fa-IR" dirty="0" smtClean="0"/>
              <a:t>)</a:t>
            </a:r>
          </a:p>
          <a:p>
            <a:pPr algn="r" rtl="1"/>
            <a:r>
              <a:rPr lang="fa-IR" dirty="0" smtClean="0"/>
              <a:t>3- ببینید حلا آینده آسمان و شمردن ستارگان اگر تو توانایی در شمارش  آنها داری... چنانکه باید از نسهایت باشند... درون تو نسلهایت خواهند گرفت اینها از زمین (</a:t>
            </a:r>
            <a:r>
              <a:rPr lang="en-US" dirty="0" smtClean="0"/>
              <a:t>gen 15:5-8</a:t>
            </a:r>
            <a:r>
              <a:rPr lang="fa-IR" dirty="0" smtClean="0"/>
              <a:t>)</a:t>
            </a:r>
          </a:p>
          <a:p>
            <a:pPr algn="r" rtl="1"/>
            <a:r>
              <a:rPr lang="fa-IR" dirty="0" smtClean="0"/>
              <a:t>4-من خواهم از تو گرفت ... نسلهای بعد از تو.... از زمین از کنعان به طور جاودانه مالکیت: و من چنانکه آنجا هستم خداوند (</a:t>
            </a:r>
            <a:r>
              <a:rPr lang="en-US" dirty="0" smtClean="0"/>
              <a:t>gen 17:8</a:t>
            </a:r>
            <a:r>
              <a:rPr lang="fa-IR" dirty="0" smtClean="0"/>
              <a:t>)</a:t>
            </a:r>
          </a:p>
          <a:p>
            <a:pPr algn="r" rtl="1"/>
            <a:r>
              <a:rPr lang="fa-IR" dirty="0" smtClean="0"/>
              <a:t>5- من خواهم تکثیر کنم از تو نسلهایی همچون ستارگان در آسمان و چنانکه بفرستد هر کدام این بر روی دریا گسترش دهد. و تو نسلهایت باید دارای دروازه ای از او و شما نسلهایت باید همه ملتها از زمین را مقدس(</a:t>
            </a:r>
            <a:r>
              <a:rPr lang="en-US" dirty="0" smtClean="0"/>
              <a:t>gen 22:17-18</a:t>
            </a:r>
            <a:r>
              <a:rPr lang="fa-IR" dirty="0" smtClean="0"/>
              <a:t>)</a:t>
            </a:r>
          </a:p>
          <a:p>
            <a:pPr algn="r" rtl="1"/>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t>نسلس ویژه که مسیح بود </a:t>
            </a:r>
            <a:endParaRPr lang="en-GB" dirty="0"/>
          </a:p>
        </p:txBody>
      </p:sp>
      <p:sp>
        <p:nvSpPr>
          <p:cNvPr id="3" name="Content Placeholder 2"/>
          <p:cNvSpPr>
            <a:spLocks noGrp="1"/>
          </p:cNvSpPr>
          <p:nvPr>
            <p:ph idx="1"/>
          </p:nvPr>
        </p:nvSpPr>
        <p:spPr/>
        <p:txBody>
          <a:bodyPr>
            <a:normAutofit/>
          </a:bodyPr>
          <a:lstStyle/>
          <a:p>
            <a:pPr algn="r" rtl="1"/>
            <a:r>
              <a:rPr lang="fa-IR" dirty="0" smtClean="0"/>
              <a:t>او (خداوند)نگفته بود و از نسلها د رجمع به صورت تک ، و شما نسلهایتان چنانکه از مسیح (</a:t>
            </a:r>
            <a:r>
              <a:rPr lang="en-US" dirty="0" smtClean="0"/>
              <a:t>gal 3:16</a:t>
            </a:r>
            <a:r>
              <a:rPr lang="fa-IR" dirty="0" smtClean="0"/>
              <a:t>)</a:t>
            </a:r>
          </a:p>
          <a:p>
            <a:pPr algn="r" rtl="1"/>
            <a:r>
              <a:rPr lang="fa-IR" dirty="0" smtClean="0"/>
              <a:t>پیمان هر یک خداوند ساخته به همراه شما پدر، گفته اید به ابراهیم . و شما از نسلهای او باد طایفه اش بر روی زمین مقدس. در تو اولین خداوند رسیده از بالا پسر ( مثالها .نسلها) فرستاده او را مقدس د رتراش کاری راهی همیشه اولین از تو بواسطه او نا بکار (</a:t>
            </a:r>
            <a:r>
              <a:rPr lang="en-US" dirty="0" smtClean="0"/>
              <a:t>acts 3:25-26</a:t>
            </a:r>
            <a:r>
              <a:rPr lang="fa-IR" dirty="0" smtClean="0"/>
              <a:t>)</a:t>
            </a:r>
          </a:p>
          <a:p>
            <a:pPr algn="r" rtl="1"/>
            <a:r>
              <a:rPr lang="fa-IR" dirty="0" smtClean="0"/>
              <a:t>آگهی آنجا چقدر پیتر نقل کرده و از هم گذشتن </a:t>
            </a:r>
            <a:r>
              <a:rPr lang="en-US" dirty="0" smtClean="0"/>
              <a:t>gen 22:18</a:t>
            </a:r>
          </a:p>
          <a:p>
            <a:pPr algn="r" rtl="1"/>
            <a:r>
              <a:rPr lang="fa-IR" dirty="0" smtClean="0"/>
              <a:t>از نسلها= مسیح</a:t>
            </a:r>
          </a:p>
          <a:p>
            <a:pPr algn="r" rtl="1"/>
            <a:r>
              <a:rPr lang="fa-IR" dirty="0" smtClean="0"/>
              <a:t>مقدس= بخشش گناهان</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b="1" dirty="0" smtClean="0"/>
              <a:t>تبدیل شدن از نسلها </a:t>
            </a:r>
            <a:r>
              <a:rPr lang="en-GB" b="1" dirty="0" smtClean="0"/>
              <a:t/>
            </a:r>
            <a:br>
              <a:rPr lang="en-GB" b="1" dirty="0" smtClean="0"/>
            </a:br>
            <a:endParaRPr lang="en-GB" dirty="0"/>
          </a:p>
        </p:txBody>
      </p:sp>
      <p:sp>
        <p:nvSpPr>
          <p:cNvPr id="3" name="Content Placeholder 2"/>
          <p:cNvSpPr>
            <a:spLocks noGrp="1"/>
          </p:cNvSpPr>
          <p:nvPr>
            <p:ph idx="1"/>
          </p:nvPr>
        </p:nvSpPr>
        <p:spPr/>
        <p:txBody>
          <a:bodyPr>
            <a:normAutofit/>
          </a:bodyPr>
          <a:lstStyle/>
          <a:p>
            <a:pPr algn="r" rtl="1"/>
            <a:r>
              <a:rPr lang="fa-IR" dirty="0" smtClean="0"/>
              <a:t>ما باید تبدیل بشیم از نسلهایی لز مسیح، به طوری که این وعده از نسلهای به ما اشترک گد=ذاشته شده و همچنین این است که غسل تعمید را به عیسی (</a:t>
            </a:r>
            <a:r>
              <a:rPr lang="en-US" dirty="0" smtClean="0"/>
              <a:t>rom 6:5-3</a:t>
            </a:r>
            <a:r>
              <a:rPr lang="fa-IR" dirty="0" smtClean="0"/>
              <a:t>) اغلب ما از غسل تعمید را به نام خود به عنوان شده. (</a:t>
            </a:r>
            <a:r>
              <a:rPr lang="en-US" dirty="0" smtClean="0"/>
              <a:t>acts 2:38-8:16-10:48-19:5</a:t>
            </a:r>
            <a:r>
              <a:rPr lang="fa-IR" dirty="0" smtClean="0"/>
              <a:t>)</a:t>
            </a:r>
          </a:p>
          <a:p>
            <a:pPr algn="r" rtl="1"/>
            <a:r>
              <a:rPr lang="en-US" dirty="0" smtClean="0"/>
              <a:t>Gal 3:27-29</a:t>
            </a:r>
            <a:r>
              <a:rPr lang="fa-IR" dirty="0" smtClean="0"/>
              <a:t> همانطور که بسیاری از شما ( یعنی فقط به عنوان بسیاریا ز ) به عنوان تعمید مسیح را یافتید در مسیح قرار دادهاست، نه یهودی و نه یونانی(غیر یهودی) است نه برده و نه انسان آزاد وجو دارد و نه مرد و نه زن وجوددارد: برا یهمه شما یکی( از طریق بودن در مسیح عیسی( توسط غسل تعمید) می باشد اگر شما مسیح ( توسط غسل تعمید او را) ئپس شما فرزندان ابراهیم، و وارثان او با توجه به وعده ها.</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dirty="0" smtClean="0"/>
              <a:t>3-1 معرفی</a:t>
            </a:r>
            <a:r>
              <a:rPr lang="en-GB" dirty="0"/>
              <a:t/>
            </a:r>
            <a:br>
              <a:rPr lang="en-GB" dirty="0"/>
            </a:br>
            <a:endParaRPr lang="en-GB" dirty="0"/>
          </a:p>
        </p:txBody>
      </p:sp>
      <p:sp>
        <p:nvSpPr>
          <p:cNvPr id="3" name="Content Placeholder 2"/>
          <p:cNvSpPr>
            <a:spLocks noGrp="1"/>
          </p:cNvSpPr>
          <p:nvPr>
            <p:ph idx="1"/>
          </p:nvPr>
        </p:nvSpPr>
        <p:spPr/>
        <p:txBody>
          <a:bodyPr>
            <a:normAutofit/>
          </a:bodyPr>
          <a:lstStyle/>
          <a:p>
            <a:pPr algn="r" rtl="1"/>
            <a:r>
              <a:rPr lang="fa-IR" dirty="0" smtClean="0"/>
              <a:t>اگر ما باز کنیم حالا وصیت نامه، د راولین کتاب ما می خوانیم که است رو نوشت از انجیل پیامی چنانکه موعظه شده بوسیله متی یو.</a:t>
            </a:r>
          </a:p>
          <a:p>
            <a:pPr algn="r" rtl="1"/>
            <a:r>
              <a:rPr lang="fa-IR" dirty="0" smtClean="0"/>
              <a:t>او شروع خاموشی در بسیاری از اولین نظم بود بوسیله  معرفی عیسی مسیح چنانکه او پسر داوود و پسر ابراهیم و گرفته شده است شجره نامه ثابت شده د راین (همانطور که میبینید نیست) این مقداری کمی که بنظر خداوند د رائلین مطالعات . نقطه ای است آنجا، سر وقت کم کم ثبت شده بودند، آنجا تکمیل کرده از عهدهای ابراهیم و داوود در میان عیسی مسیح است اساس پیام مسیحیت. پائول موعظه هایش چنین- انجیل است مرکز وعده ها(</a:t>
            </a:r>
            <a:r>
              <a:rPr lang="en-US" dirty="0" smtClean="0"/>
              <a:t>gal 3:8</a:t>
            </a:r>
            <a:r>
              <a:rPr lang="fa-IR" dirty="0" smtClean="0"/>
              <a:t>) پائول لمس شده «خبر خوب» {انجیل} از عهد ساخته شده درون {یهودی} پدر» </a:t>
            </a:r>
            <a:r>
              <a:rPr lang="en-US" dirty="0" smtClean="0"/>
              <a:t>acts 13:32 </a:t>
            </a:r>
            <a:r>
              <a:rPr lang="en-US" smtClean="0"/>
              <a:t>rv</a:t>
            </a:r>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143000"/>
          </a:xfrm>
        </p:spPr>
        <p:txBody>
          <a:bodyPr/>
          <a:lstStyle/>
          <a:p>
            <a:pPr algn="ctr" rtl="1"/>
            <a:r>
              <a:rPr lang="fa-IR" dirty="0" smtClean="0"/>
              <a:t>و در ادامه انجیل</a:t>
            </a:r>
            <a:endParaRPr lang="en-GB" dirty="0"/>
          </a:p>
        </p:txBody>
      </p:sp>
      <p:sp>
        <p:nvSpPr>
          <p:cNvPr id="3" name="Content Placeholder 2"/>
          <p:cNvSpPr>
            <a:spLocks noGrp="1"/>
          </p:cNvSpPr>
          <p:nvPr>
            <p:ph idx="1"/>
          </p:nvPr>
        </p:nvSpPr>
        <p:spPr/>
        <p:txBody>
          <a:bodyPr>
            <a:normAutofit/>
          </a:bodyPr>
          <a:lstStyle/>
          <a:p>
            <a:pPr algn="r" rtl="1"/>
            <a:r>
              <a:rPr lang="fa-IR" b="1" dirty="0" smtClean="0"/>
              <a:t>دو رشته از وعده های داده شده به ابراهیم</a:t>
            </a:r>
          </a:p>
          <a:p>
            <a:pPr algn="r" rtl="1"/>
            <a:r>
              <a:rPr lang="fa-IR" b="1" dirty="0" smtClean="0"/>
              <a:t>1- زمین</a:t>
            </a:r>
          </a:p>
          <a:p>
            <a:pPr algn="r" rtl="1"/>
            <a:r>
              <a:rPr lang="fa-IR" b="1" dirty="0" smtClean="0"/>
              <a:t>2- نسل</a:t>
            </a:r>
          </a:p>
          <a:p>
            <a:pPr algn="r" rtl="1"/>
            <a:r>
              <a:rPr lang="fa-IR" b="1" dirty="0" smtClean="0"/>
              <a:t>مسیحیان اولیه در موعظه </a:t>
            </a:r>
          </a:p>
          <a:p>
            <a:pPr algn="r" rtl="1"/>
            <a:r>
              <a:rPr lang="fa-IR" b="1" dirty="0" smtClean="0"/>
              <a:t>1- همه چیز د ر مورد پادشاهی خداوند</a:t>
            </a:r>
          </a:p>
          <a:p>
            <a:pPr algn="r" rtl="1"/>
            <a:r>
              <a:rPr lang="fa-IR" b="1" dirty="0" smtClean="0"/>
              <a:t>2- نام عیسی مسیح (</a:t>
            </a:r>
            <a:r>
              <a:rPr lang="en-US" b="1" dirty="0" smtClean="0"/>
              <a:t>acts 8:12</a:t>
            </a:r>
            <a:r>
              <a:rPr lang="fa-IR" b="1" dirty="0" smtClean="0"/>
              <a:t>)</a:t>
            </a:r>
            <a:endParaRPr lang="en-GB" b="1" dirty="0" smtClean="0"/>
          </a:p>
          <a:p>
            <a:endParaRPr lang="en-GB"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20888"/>
            <a:ext cx="8229600" cy="1143000"/>
          </a:xfrm>
        </p:spPr>
        <p:txBody>
          <a:bodyPr/>
          <a:lstStyle/>
          <a:p>
            <a:pPr algn="ctr" rtl="1"/>
            <a:r>
              <a:rPr lang="fa-IR" dirty="0" smtClean="0"/>
              <a:t>3-4- وعده هایی به داوود</a:t>
            </a:r>
            <a:endParaRPr lang="en-GB" dirty="0"/>
          </a:p>
        </p:txBody>
      </p:sp>
      <p:sp>
        <p:nvSpPr>
          <p:cNvPr id="3" name="Content Placeholder 2"/>
          <p:cNvSpPr>
            <a:spLocks noGrp="1"/>
          </p:cNvSpPr>
          <p:nvPr>
            <p:ph idx="1"/>
          </p:nvPr>
        </p:nvSpPr>
        <p:spPr/>
        <p:txBody>
          <a:bodyPr/>
          <a:lstStyle/>
          <a:p>
            <a:r>
              <a:rPr lang="fa-IR" dirty="0" smtClean="0">
                <a:solidFill>
                  <a:schemeClr val="bg1"/>
                </a:solidFill>
              </a:rPr>
              <a:t>.</a:t>
            </a:r>
            <a:endParaRPr lang="en-GB" dirty="0">
              <a:solidFill>
                <a:schemeClr val="bg1"/>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2 ساموئل 7</a:t>
            </a:r>
            <a:endParaRPr lang="en-GB" dirty="0"/>
          </a:p>
        </p:txBody>
      </p:sp>
      <p:sp>
        <p:nvSpPr>
          <p:cNvPr id="3" name="Content Placeholder 2"/>
          <p:cNvSpPr>
            <a:spLocks noGrp="1"/>
          </p:cNvSpPr>
          <p:nvPr>
            <p:ph idx="1"/>
          </p:nvPr>
        </p:nvSpPr>
        <p:spPr/>
        <p:txBody>
          <a:bodyPr>
            <a:normAutofit/>
          </a:bodyPr>
          <a:lstStyle/>
          <a:p>
            <a:pPr algn="r" rtl="1"/>
            <a:r>
              <a:rPr lang="fa-IR" dirty="0" smtClean="0"/>
              <a:t>و هنگامی که روز هست بر آمده و شما باید با پدران خود خواهید خوابید ف من خواهم راه اندازی نسلها خود را بعد از شما که باید خود را ادامه دهند و من پادشاهی خود را تاسیس کنم. اوباید یک حانه ساخت بسازد برایم به نام من ، و من تاج و تخت پادشاهی خود را برای همیشه ایجاد خواهم کرد. من خواهم بود پدر او و او پسر من خواهد بود. اگر او  مرتکب گناه من را او با میله از مردن تزکیه می کنم . و راه به راه کودکان از مردان: اما رحمت من باید از او ترک نگردد. که من آن را از شائول که من پس از شما به عهده گرفت. و خانه خود را و پادشاهی خود را باید قبل از اینکه شما برا یهمیشه تاسیس کنم. تاج و تخت خود را برا یهمیشه تاسیس کنم (</a:t>
            </a:r>
            <a:r>
              <a:rPr lang="en-US" dirty="0" smtClean="0"/>
              <a:t>v.12-16</a:t>
            </a:r>
            <a:r>
              <a:rPr lang="fa-IR" dirty="0" smtClean="0"/>
              <a:t>).</a:t>
            </a: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و مسیح است پسر خاصی از داوود</a:t>
            </a:r>
            <a:endParaRPr lang="en-GB" dirty="0"/>
          </a:p>
        </p:txBody>
      </p:sp>
      <p:sp>
        <p:nvSpPr>
          <p:cNvPr id="3" name="Content Placeholder 2"/>
          <p:cNvSpPr>
            <a:spLocks noGrp="1"/>
          </p:cNvSpPr>
          <p:nvPr>
            <p:ph idx="1"/>
          </p:nvPr>
        </p:nvSpPr>
        <p:spPr/>
        <p:txBody>
          <a:bodyPr>
            <a:normAutofit/>
          </a:bodyPr>
          <a:lstStyle/>
          <a:p>
            <a:pPr algn="r" rtl="1"/>
            <a:r>
              <a:rPr lang="fa-IR" dirty="0" smtClean="0"/>
              <a:t>عیسی گفت: من...فرزندان داوود هستم(</a:t>
            </a:r>
            <a:r>
              <a:rPr lang="en-US" dirty="0" smtClean="0"/>
              <a:t>rev 22:16</a:t>
            </a:r>
            <a:r>
              <a:rPr lang="fa-IR" dirty="0" smtClean="0"/>
              <a:t>).(عیسی) ساخته شده از خانواده {</a:t>
            </a:r>
            <a:r>
              <a:rPr lang="en-US" dirty="0" err="1" smtClean="0"/>
              <a:t>av</a:t>
            </a:r>
            <a:r>
              <a:rPr lang="en-US" dirty="0" smtClean="0"/>
              <a:t> seed</a:t>
            </a:r>
            <a:r>
              <a:rPr lang="fa-IR" dirty="0" smtClean="0"/>
              <a:t>} داوود با توجه به وعده او نزد اسرائیل </a:t>
            </a:r>
            <a:r>
              <a:rPr lang="fa-IR" dirty="0" smtClean="0"/>
              <a:t>مطزح ناجی، عیسی (</a:t>
            </a:r>
            <a:r>
              <a:rPr lang="en-US" dirty="0" smtClean="0"/>
              <a:t>acts 13:23</a:t>
            </a:r>
            <a:r>
              <a:rPr lang="fa-IR" dirty="0" smtClean="0"/>
              <a:t>) </a:t>
            </a:r>
          </a:p>
          <a:p>
            <a:pPr algn="r" rtl="1"/>
            <a:r>
              <a:rPr lang="fa-IR" dirty="0" smtClean="0"/>
              <a:t>فرشته مریم مقدس گذشت د رمورد پسرش عیسی: در خداوند ، خداوند نزد او و او را به تاج و تخت پدرش(جد) داوود... و از پادشاهی خود را پایانی نخواهد د اشت»(</a:t>
            </a:r>
            <a:r>
              <a:rPr lang="en-US" dirty="0" err="1" smtClean="0"/>
              <a:t>lk</a:t>
            </a:r>
            <a:r>
              <a:rPr lang="en-US" dirty="0" smtClean="0"/>
              <a:t> 33:32</a:t>
            </a:r>
            <a:r>
              <a:rPr lang="fa-IR" dirty="0" smtClean="0"/>
              <a:t>) این اعمال وعده نسل داوود و در </a:t>
            </a:r>
            <a:r>
              <a:rPr lang="en-US" dirty="0" smtClean="0"/>
              <a:t>2sam 7:12 </a:t>
            </a:r>
            <a:r>
              <a:rPr lang="fa-IR" dirty="0" smtClean="0"/>
              <a:t>به عسیس مسیح</a:t>
            </a:r>
            <a:endParaRPr lang="en-GB"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تولد عیسی مسیح از باکره</a:t>
            </a:r>
            <a:endParaRPr lang="en-GB" dirty="0"/>
          </a:p>
        </p:txBody>
      </p:sp>
      <p:sp>
        <p:nvSpPr>
          <p:cNvPr id="3" name="Content Placeholder 2"/>
          <p:cNvSpPr>
            <a:spLocks noGrp="1"/>
          </p:cNvSpPr>
          <p:nvPr>
            <p:ph idx="1"/>
          </p:nvPr>
        </p:nvSpPr>
        <p:spPr/>
        <p:txBody>
          <a:bodyPr>
            <a:normAutofit/>
          </a:bodyPr>
          <a:lstStyle/>
          <a:p>
            <a:pPr algn="r" rtl="1"/>
            <a:r>
              <a:rPr lang="fa-IR" dirty="0" smtClean="0"/>
              <a:t>نسل شما .. که باید خود را ادامه ...من خواهد بود پد راو، و او پسر من خواهد بود از چیزی که بدن شما من بر تخت خود تنظیم (</a:t>
            </a:r>
            <a:r>
              <a:rPr lang="en-US" dirty="0" smtClean="0"/>
              <a:t>2 </a:t>
            </a:r>
            <a:r>
              <a:rPr lang="en-US" dirty="0" err="1" smtClean="0"/>
              <a:t>sam</a:t>
            </a:r>
            <a:r>
              <a:rPr lang="en-US" dirty="0" smtClean="0"/>
              <a:t> 7:12-14. </a:t>
            </a:r>
            <a:r>
              <a:rPr lang="en-US" dirty="0" err="1" smtClean="0"/>
              <a:t>ps</a:t>
            </a:r>
            <a:r>
              <a:rPr lang="en-US" dirty="0" smtClean="0"/>
              <a:t> 132:10-11</a:t>
            </a:r>
            <a:r>
              <a:rPr lang="fa-IR" dirty="0" smtClean="0"/>
              <a:t> ) عیسی مسیح از نسل این بود که تحت الفظی، نسل بدن داوودف و در عین حال باید خدا را به عنوان پدر خود بداند. این فقط می تواند تولد توسط یک باکره به عنوان عهد جدید به دست آید این توصیف مادر عیسی مریم از نسل داوود (</a:t>
            </a:r>
            <a:r>
              <a:rPr lang="en-US" dirty="0" err="1" smtClean="0"/>
              <a:t>lk</a:t>
            </a:r>
            <a:r>
              <a:rPr lang="en-US" dirty="0" smtClean="0"/>
              <a:t> 01:32</a:t>
            </a:r>
            <a:r>
              <a:rPr lang="fa-IR" dirty="0" smtClean="0"/>
              <a:t>). بود اما او بدون پد رانسانی بود</a:t>
            </a:r>
            <a:endParaRPr lang="en-GB"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خانه ای که ساخته شد توسط مسیح</a:t>
            </a:r>
            <a:endParaRPr lang="en-GB" dirty="0"/>
          </a:p>
        </p:txBody>
      </p:sp>
      <p:sp>
        <p:nvSpPr>
          <p:cNvPr id="3" name="Content Placeholder 2"/>
          <p:cNvSpPr>
            <a:spLocks noGrp="1"/>
          </p:cNvSpPr>
          <p:nvPr>
            <p:ph idx="1"/>
          </p:nvPr>
        </p:nvSpPr>
        <p:spPr/>
        <p:txBody>
          <a:bodyPr>
            <a:normAutofit/>
          </a:bodyPr>
          <a:lstStyle/>
          <a:p>
            <a:pPr algn="r" rtl="1"/>
            <a:r>
              <a:rPr lang="fa-IR" dirty="0" smtClean="0"/>
              <a:t>او باید یک خانه ای برای من به نامم(</a:t>
            </a:r>
            <a:r>
              <a:rPr lang="en-US" dirty="0" smtClean="0"/>
              <a:t>2 </a:t>
            </a:r>
            <a:r>
              <a:rPr lang="en-US" dirty="0" err="1" smtClean="0"/>
              <a:t>sam</a:t>
            </a:r>
            <a:r>
              <a:rPr lang="en-US" dirty="0" smtClean="0"/>
              <a:t> 7:15</a:t>
            </a:r>
            <a:r>
              <a:rPr lang="fa-IR" dirty="0" smtClean="0"/>
              <a:t>) نشان می دهد که عیسی یک معبد برا یخدا ساخت «خانه» خداوند است که در آن او مایل به زندگی است. و ( </a:t>
            </a:r>
            <a:r>
              <a:rPr lang="en-US" dirty="0" smtClean="0"/>
              <a:t>is 66:12</a:t>
            </a:r>
            <a:r>
              <a:rPr lang="fa-IR" dirty="0" smtClean="0"/>
              <a:t>) ما می گوید که او خواهد امد به در قلب مردان با خشنودی به کلام او زندگی می کند. عیسی بنابراین ساخت یک معبد معنوی برای خدا که ساکن باشد د رآن ساخته شده از مومنان واقعیو </a:t>
            </a:r>
          </a:p>
          <a:p>
            <a:pPr algn="r" rtl="1"/>
            <a:r>
              <a:rPr lang="fa-IR" dirty="0" smtClean="0"/>
              <a:t>شرح عیسی مسیح به عنوان سنگ بنای معبد خداوند( </a:t>
            </a:r>
            <a:r>
              <a:rPr lang="en-US" dirty="0" smtClean="0"/>
              <a:t>1 pet 2:4:8</a:t>
            </a:r>
            <a:r>
              <a:rPr lang="fa-IR" dirty="0" smtClean="0"/>
              <a:t>) و مسیحیان به عنوان سنگ معبد ( </a:t>
            </a:r>
            <a:r>
              <a:rPr lang="en-US" dirty="0" smtClean="0"/>
              <a:t>1 pet 2:5</a:t>
            </a:r>
            <a:r>
              <a:rPr lang="fa-IR" dirty="0" smtClean="0"/>
              <a:t>) د رحال حاضر به محل شکاف </a:t>
            </a:r>
            <a:endParaRPr lang="en-GB"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نشست بر روی تخت داوود </a:t>
            </a:r>
            <a:endParaRPr lang="en-GB" dirty="0"/>
          </a:p>
        </p:txBody>
      </p:sp>
      <p:sp>
        <p:nvSpPr>
          <p:cNvPr id="3" name="Content Placeholder 2"/>
          <p:cNvSpPr>
            <a:spLocks noGrp="1"/>
          </p:cNvSpPr>
          <p:nvPr>
            <p:ph idx="1"/>
          </p:nvPr>
        </p:nvSpPr>
        <p:spPr/>
        <p:txBody>
          <a:bodyPr>
            <a:normAutofit/>
          </a:bodyPr>
          <a:lstStyle/>
          <a:p>
            <a:pPr algn="r" rtl="1"/>
            <a:r>
              <a:rPr lang="fa-IR" dirty="0" smtClean="0"/>
              <a:t>من تاج و تخت پادشاهی (مسیح) خود را برای همیشه ... خانه خود (داوود) و پادشاهی خود را باید همیشه تاسیس و ایجاد ( </a:t>
            </a:r>
            <a:r>
              <a:rPr lang="en-US" dirty="0" smtClean="0"/>
              <a:t>2 </a:t>
            </a:r>
            <a:r>
              <a:rPr lang="en-US" dirty="0" err="1" smtClean="0"/>
              <a:t>sam</a:t>
            </a:r>
            <a:r>
              <a:rPr lang="en-US" dirty="0" smtClean="0"/>
              <a:t> 7:13-16 </a:t>
            </a:r>
            <a:r>
              <a:rPr lang="en-US" dirty="0" err="1" smtClean="0"/>
              <a:t>cf</a:t>
            </a:r>
            <a:r>
              <a:rPr lang="fa-IR" dirty="0" smtClean="0"/>
              <a:t>) کاربرد داشته عیسی مسیح (</a:t>
            </a:r>
            <a:r>
              <a:rPr lang="en-US" dirty="0" err="1" smtClean="0"/>
              <a:t>lk</a:t>
            </a:r>
            <a:r>
              <a:rPr lang="en-US" dirty="0" smtClean="0"/>
              <a:t> 1:31-35</a:t>
            </a:r>
            <a:r>
              <a:rPr lang="fa-IR" dirty="0" smtClean="0"/>
              <a:t>)</a:t>
            </a:r>
          </a:p>
          <a:p>
            <a:pPr algn="r" rtl="1"/>
            <a:r>
              <a:rPr lang="fa-IR" dirty="0" smtClean="0"/>
              <a:t>بنابراین پادشاهی مسیح بر روی پادشاهی داوود اسرائیل استوار است . این بدان معنی است که پادشاهی امدن خدا خواهد بود دوباره استقرار پادشاهی اسرائیل است. برای تحقق از این وعده مسیح  باید در تاج و تخت داوود یا محل سکونت او سلطنت کند . این به معنای واقعی کلمه در اورشلیم بود. پادشاهی باید در اینجا بر روی زمین در راستای تحقق این وعده ها تاسیس شده باشد.</a:t>
            </a: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پادشاهی</a:t>
            </a:r>
            <a:endParaRPr lang="en-GB" dirty="0"/>
          </a:p>
        </p:txBody>
      </p:sp>
      <p:sp>
        <p:nvSpPr>
          <p:cNvPr id="3" name="Content Placeholder 2"/>
          <p:cNvSpPr>
            <a:spLocks noGrp="1"/>
          </p:cNvSpPr>
          <p:nvPr>
            <p:ph idx="1"/>
          </p:nvPr>
        </p:nvSpPr>
        <p:spPr/>
        <p:txBody>
          <a:bodyPr/>
          <a:lstStyle/>
          <a:p>
            <a:pPr algn="r" rtl="1"/>
            <a:r>
              <a:rPr lang="fa-IR" dirty="0"/>
              <a:t>خانه خود را و پادشاهی خود را باید برای همیشه قبل از شما </a:t>
            </a:r>
            <a:r>
              <a:rPr lang="fa-IR" dirty="0" smtClean="0"/>
              <a:t>"(</a:t>
            </a:r>
            <a:r>
              <a:rPr lang="en-US" dirty="0" smtClean="0"/>
              <a:t>2 </a:t>
            </a:r>
            <a:r>
              <a:rPr lang="en-US" dirty="0" err="1" smtClean="0"/>
              <a:t>sam</a:t>
            </a:r>
            <a:r>
              <a:rPr lang="en-US" dirty="0" smtClean="0"/>
              <a:t> 7:13</a:t>
            </a:r>
            <a:r>
              <a:rPr lang="fa-IR" dirty="0" smtClean="0"/>
              <a:t>) </a:t>
            </a:r>
            <a:r>
              <a:rPr lang="fa-IR" dirty="0"/>
              <a:t>نشان می دهد که دیوید می شاهد استقرار پادشاهی ابدی مسیح تاسیس شد. بنابراین این یک وعده غیر مستقیم است که او را در بازگشت مسیح زنده به طوری که او می تواند با چشم خود پادشاهی حال تنظیم سراسر جهان را مشاهده کنید، با عیسی حاکم از اورشلیم بود.</a:t>
            </a: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فکر اشتباه</a:t>
            </a:r>
            <a:endParaRPr lang="en-GB" dirty="0"/>
          </a:p>
        </p:txBody>
      </p:sp>
      <p:sp>
        <p:nvSpPr>
          <p:cNvPr id="3" name="Content Placeholder 2"/>
          <p:cNvSpPr>
            <a:spLocks noGrp="1"/>
          </p:cNvSpPr>
          <p:nvPr>
            <p:ph idx="1"/>
          </p:nvPr>
        </p:nvSpPr>
        <p:spPr/>
        <p:txBody>
          <a:bodyPr>
            <a:normAutofit/>
          </a:bodyPr>
          <a:lstStyle/>
          <a:p>
            <a:pPr algn="r" rtl="1"/>
            <a:r>
              <a:rPr lang="fa-IR" dirty="0"/>
              <a:t>محبوب مسیحیت آموزه که به صراحت در تناقض این حقایق شگفت انگیزی را اتخاذ کرده است.</a:t>
            </a:r>
          </a:p>
          <a:p>
            <a:pPr algn="r" rtl="1"/>
            <a:r>
              <a:rPr lang="fa-IR" dirty="0"/>
              <a:t>اگر عیسی جسمی "پیش وجود داشته است"، یعنی که او به عنوان یک فرد وجود داشته است قبل از او متولد شد، پس از آن این باعث می شود بی معنی از این وعده که عیسی خواهد بود نسل داوود.</a:t>
            </a:r>
          </a:p>
          <a:p>
            <a:pPr algn="r" rtl="1"/>
            <a:r>
              <a:rPr lang="fa-IR" dirty="0"/>
              <a:t>اگر پادشاهی خدا در آسمان می شود، پس از آن عیسی نمی تواند دوباره برقرار پادشاهی دیوید اسرائیل، و نه می تواند او را از "تاج و تخت" دیوید یا محل حکومت سلطنت. این چیزها به معنای واقعی کلمه بر روی زمین بودند، و به همین ترتیب خود را دوباره ایجاد می شود باید در همان محل شود.</a:t>
            </a: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Oval 7"/>
          <p:cNvSpPr>
            <a:spLocks noChangeArrowheads="1"/>
          </p:cNvSpPr>
          <p:nvPr/>
        </p:nvSpPr>
        <p:spPr bwMode="auto">
          <a:xfrm>
            <a:off x="3276600" y="5181600"/>
            <a:ext cx="2286000" cy="1066800"/>
          </a:xfrm>
          <a:prstGeom prst="ellipse">
            <a:avLst/>
          </a:prstGeom>
          <a:solidFill>
            <a:schemeClr val="folHlink"/>
          </a:solidFill>
          <a:ln w="57150">
            <a:solidFill>
              <a:schemeClr val="tx1"/>
            </a:solidFill>
            <a:round/>
            <a:headEnd/>
            <a:tailEnd/>
          </a:ln>
          <a:effectLst/>
        </p:spPr>
        <p:txBody>
          <a:bodyPr wrap="none" anchor="ctr"/>
          <a:lstStyle/>
          <a:p>
            <a:pPr algn="ctr"/>
            <a:r>
              <a:rPr lang="fa-IR" sz="5400" b="1" i="1" dirty="0" smtClean="0">
                <a:effectLst>
                  <a:outerShdw blurRad="38100" dist="38100" dir="2700000" algn="tl">
                    <a:srgbClr val="FFFFFF"/>
                  </a:outerShdw>
                </a:effectLst>
              </a:rPr>
              <a:t>بله!</a:t>
            </a:r>
            <a:endParaRPr lang="en-US" sz="5400" b="1" i="1" dirty="0">
              <a:effectLst>
                <a:outerShdw blurRad="38100" dist="38100" dir="2700000" algn="tl">
                  <a:srgbClr val="FFFFFF"/>
                </a:outerShdw>
              </a:effectLst>
            </a:endParaRPr>
          </a:p>
        </p:txBody>
      </p:sp>
      <p:sp>
        <p:nvSpPr>
          <p:cNvPr id="43010" name="Rectangle 2"/>
          <p:cNvSpPr>
            <a:spLocks noChangeArrowheads="1"/>
          </p:cNvSpPr>
          <p:nvPr/>
        </p:nvSpPr>
        <p:spPr bwMode="auto">
          <a:xfrm>
            <a:off x="2438400" y="4648200"/>
            <a:ext cx="4114800" cy="228600"/>
          </a:xfrm>
          <a:prstGeom prst="rect">
            <a:avLst/>
          </a:prstGeom>
          <a:solidFill>
            <a:schemeClr val="folHlink"/>
          </a:solidFill>
          <a:ln w="9525">
            <a:noFill/>
            <a:miter lim="800000"/>
            <a:headEnd/>
            <a:tailEnd/>
          </a:ln>
          <a:effectLst/>
        </p:spPr>
        <p:txBody>
          <a:bodyPr wrap="none" anchor="ctr"/>
          <a:lstStyle/>
          <a:p>
            <a:pPr algn="ctr"/>
            <a:endParaRPr lang="en-US"/>
          </a:p>
        </p:txBody>
      </p:sp>
      <p:sp>
        <p:nvSpPr>
          <p:cNvPr id="43012" name="Text Box 4"/>
          <p:cNvSpPr txBox="1">
            <a:spLocks noChangeArrowheads="1"/>
          </p:cNvSpPr>
          <p:nvPr/>
        </p:nvSpPr>
        <p:spPr bwMode="auto">
          <a:xfrm>
            <a:off x="1447800" y="4191000"/>
            <a:ext cx="6248400" cy="523220"/>
          </a:xfrm>
          <a:prstGeom prst="rect">
            <a:avLst/>
          </a:prstGeom>
          <a:noFill/>
          <a:ln w="9525">
            <a:noFill/>
            <a:miter lim="800000"/>
            <a:headEnd/>
            <a:tailEnd/>
          </a:ln>
          <a:effectLst/>
        </p:spPr>
        <p:txBody>
          <a:bodyPr>
            <a:spAutoFit/>
          </a:bodyPr>
          <a:lstStyle/>
          <a:p>
            <a:pPr algn="ctr">
              <a:spcBef>
                <a:spcPct val="50000"/>
              </a:spcBef>
            </a:pPr>
            <a:r>
              <a:rPr lang="fa-IR" sz="2800" b="1" i="1" dirty="0">
                <a:effectLst>
                  <a:outerShdw blurRad="38100" dist="38100" dir="2700000" algn="tl">
                    <a:srgbClr val="C0C0C0"/>
                  </a:outerShdw>
                </a:effectLst>
                <a:latin typeface="Times New Roman" pitchFamily="18" charset="0"/>
              </a:rPr>
              <a:t>آیا آنها عبارتند از </a:t>
            </a:r>
            <a:r>
              <a:rPr lang="fa-IR" sz="2800" b="1" i="1" dirty="0" smtClean="0">
                <a:effectLst>
                  <a:outerShdw blurRad="38100" dist="38100" dir="2700000" algn="tl">
                    <a:srgbClr val="C0C0C0"/>
                  </a:outerShdw>
                </a:effectLst>
                <a:latin typeface="Times New Roman" pitchFamily="18" charset="0"/>
              </a:rPr>
              <a:t>شما؟</a:t>
            </a:r>
            <a:endParaRPr lang="en-US" sz="2800" b="1" i="1" dirty="0">
              <a:effectLst>
                <a:outerShdw blurRad="38100" dist="38100" dir="2700000" algn="tl">
                  <a:srgbClr val="C0C0C0"/>
                </a:outerShdw>
              </a:effectLst>
              <a:latin typeface="Times New Roman" pitchFamily="18" charset="0"/>
            </a:endParaRPr>
          </a:p>
        </p:txBody>
      </p:sp>
      <p:sp>
        <p:nvSpPr>
          <p:cNvPr id="2" name="Rectangle 1"/>
          <p:cNvSpPr/>
          <p:nvPr/>
        </p:nvSpPr>
        <p:spPr>
          <a:xfrm>
            <a:off x="1447800" y="1484784"/>
            <a:ext cx="6248400" cy="1754326"/>
          </a:xfrm>
          <a:prstGeom prst="rect">
            <a:avLst/>
          </a:prstGeom>
        </p:spPr>
        <p:txBody>
          <a:bodyPr wrap="square">
            <a:spAutoFit/>
          </a:bodyPr>
          <a:lstStyle/>
          <a:p>
            <a:pPr algn="ctr"/>
            <a:r>
              <a:rPr lang="fa-IR" sz="5400" b="1" dirty="0"/>
              <a:t>میثاق وعده به ابراهیم و دیوید</a:t>
            </a:r>
            <a:endParaRPr lang="en-US" sz="5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43015"/>
                                        </p:tgtEl>
                                        <p:attrNameLst>
                                          <p:attrName>style.visibility</p:attrName>
                                        </p:attrNameLst>
                                      </p:cBhvr>
                                      <p:to>
                                        <p:strVal val="visible"/>
                                      </p:to>
                                    </p:set>
                                    <p:anim calcmode="lin" valueType="num">
                                      <p:cBhvr>
                                        <p:cTn id="7" dur="500" fill="hold"/>
                                        <p:tgtEl>
                                          <p:spTgt spid="43015"/>
                                        </p:tgtEl>
                                        <p:attrNameLst>
                                          <p:attrName>ppt_w</p:attrName>
                                        </p:attrNameLst>
                                      </p:cBhvr>
                                      <p:tavLst>
                                        <p:tav tm="0">
                                          <p:val>
                                            <p:strVal val="4/3*#ppt_w"/>
                                          </p:val>
                                        </p:tav>
                                        <p:tav tm="100000">
                                          <p:val>
                                            <p:strVal val="#ppt_w"/>
                                          </p:val>
                                        </p:tav>
                                      </p:tavLst>
                                    </p:anim>
                                    <p:anim calcmode="lin" valueType="num">
                                      <p:cBhvr>
                                        <p:cTn id="8" dur="500" fill="hold"/>
                                        <p:tgtEl>
                                          <p:spTgt spid="43015"/>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5"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a:xfrm>
            <a:off x="457200" y="908720"/>
            <a:ext cx="8229600" cy="5415880"/>
          </a:xfrm>
        </p:spPr>
        <p:txBody>
          <a:bodyPr>
            <a:normAutofit lnSpcReduction="10000"/>
          </a:bodyPr>
          <a:lstStyle/>
          <a:p>
            <a:pPr algn="r" rtl="1"/>
            <a:r>
              <a:rPr lang="fa-IR" dirty="0" smtClean="0"/>
              <a:t>پائول سخن گفته از آینده پاداش از هر یک او بود آماده د رگم کردن همه چیزها « حالا ایستاده ام و من قضاوت برای واقعه از عهد های ساخته شده از خداوند درون شما پدر ... اتفاقاتی از اسرائیل ...برای هر یک اتفاقهایی دلیلی...من هستم متهم(</a:t>
            </a:r>
            <a:r>
              <a:rPr lang="en-US" dirty="0" smtClean="0"/>
              <a:t>acts 26:6-7</a:t>
            </a:r>
            <a:r>
              <a:rPr lang="fa-IR" dirty="0" smtClean="0"/>
              <a:t>)</a:t>
            </a:r>
          </a:p>
          <a:p>
            <a:pPr algn="r" rtl="1"/>
            <a:r>
              <a:rPr lang="fa-IR" dirty="0" smtClean="0"/>
              <a:t>او بود که پرداخت کده بود مقداری از زندگی موعظه هایی»خبر خوشحال کننده (در انجیل) مقداری از عهد ها که آنجا بود ساخته شده بود درون پدر، خداوند بود به طور کامل...در آنجا بود او بود که مسیح برگشته بود (</a:t>
            </a:r>
            <a:r>
              <a:rPr lang="en-US" dirty="0" smtClean="0"/>
              <a:t>acts 13:32-33</a:t>
            </a:r>
            <a:r>
              <a:rPr lang="fa-IR" dirty="0" smtClean="0"/>
              <a:t>)</a:t>
            </a:r>
          </a:p>
          <a:p>
            <a:pPr algn="r" rtl="1"/>
            <a:r>
              <a:rPr lang="fa-IR" dirty="0" smtClean="0"/>
              <a:t>پائول توضیح داده بود آنجا عقیده د رآنجا عهد هایی گرفته شده اتفاقات از رستاخیزی از مرگ (</a:t>
            </a:r>
            <a:r>
              <a:rPr lang="en-US" dirty="0" smtClean="0"/>
              <a:t>acts 26:6 </a:t>
            </a:r>
            <a:r>
              <a:rPr lang="en-US" dirty="0" err="1" smtClean="0"/>
              <a:t>cf</a:t>
            </a:r>
            <a:r>
              <a:rPr lang="en-US" dirty="0" smtClean="0"/>
              <a:t> 23:8</a:t>
            </a:r>
            <a:r>
              <a:rPr lang="fa-IR" dirty="0" smtClean="0"/>
              <a:t>)</a:t>
            </a:r>
          </a:p>
          <a:p>
            <a:pPr algn="r" rtl="1"/>
            <a:r>
              <a:rPr lang="fa-IR" dirty="0" smtClean="0"/>
              <a:t>و دانش و آگاهی از اولین آمدن د رقضاوت واز آمدن پادشاهی خداوند این باید د رخارج از آنجا درستی اتفاقات مسیحیان است»در واقعه از اسرائیل»(</a:t>
            </a:r>
            <a:r>
              <a:rPr lang="en-US" dirty="0" smtClean="0"/>
              <a:t>acts 24:25-28:20-31</a:t>
            </a:r>
            <a:r>
              <a:rPr lang="fa-IR" dirty="0" smtClean="0"/>
              <a:t>)</a:t>
            </a:r>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9" name="Text Box 5"/>
          <p:cNvSpPr txBox="1">
            <a:spLocks noGrp="1" noChangeArrowheads="1"/>
          </p:cNvSpPr>
          <p:nvPr>
            <p:ph type="title"/>
          </p:nvPr>
        </p:nvSpPr>
        <p:spPr>
          <a:noFill/>
          <a:ln/>
        </p:spPr>
        <p:txBody>
          <a:bodyPr/>
          <a:lstStyle/>
          <a:p>
            <a:pPr algn="r" rtl="1">
              <a:spcBef>
                <a:spcPct val="50000"/>
              </a:spcBef>
            </a:pPr>
            <a:r>
              <a:rPr lang="fa-IR" b="1" i="1" dirty="0">
                <a:effectLst>
                  <a:outerShdw blurRad="38100" dist="38100" dir="2700000" algn="tl">
                    <a:srgbClr val="FFFFFF"/>
                  </a:outerShdw>
                </a:effectLst>
              </a:rPr>
              <a:t>آیا آن را به شما ارائه می گردد؟</a:t>
            </a:r>
            <a:endParaRPr lang="en-US" b="1" i="1" dirty="0">
              <a:effectLst>
                <a:outerShdw blurRad="38100" dist="38100" dir="2700000" algn="tl">
                  <a:srgbClr val="FFFFFF"/>
                </a:outerShdw>
              </a:effectLst>
            </a:endParaRPr>
          </a:p>
        </p:txBody>
      </p:sp>
      <p:sp>
        <p:nvSpPr>
          <p:cNvPr id="82948" name="Oval 4"/>
          <p:cNvSpPr>
            <a:spLocks noGrp="1" noChangeArrowheads="1"/>
          </p:cNvSpPr>
          <p:nvPr>
            <p:ph idx="1"/>
          </p:nvPr>
        </p:nvSpPr>
        <p:spPr>
          <a:xfrm>
            <a:off x="2819400" y="2819400"/>
            <a:ext cx="3352800" cy="1905000"/>
          </a:xfrm>
          <a:prstGeom prst="ellipse">
            <a:avLst/>
          </a:prstGeom>
          <a:solidFill>
            <a:schemeClr val="folHlink"/>
          </a:solidFill>
          <a:ln w="57150">
            <a:solidFill>
              <a:schemeClr val="tx1"/>
            </a:solidFill>
            <a:round/>
          </a:ln>
        </p:spPr>
        <p:txBody>
          <a:bodyPr/>
          <a:lstStyle/>
          <a:p>
            <a:pPr algn="ctr">
              <a:spcBef>
                <a:spcPct val="0"/>
              </a:spcBef>
              <a:buFontTx/>
              <a:buNone/>
            </a:pPr>
            <a:r>
              <a:rPr lang="fa-IR" sz="6000" b="1" i="1" dirty="0" smtClean="0">
                <a:effectLst>
                  <a:outerShdw blurRad="38100" dist="38100" dir="2700000" algn="tl">
                    <a:srgbClr val="FFFFFF"/>
                  </a:outerShdw>
                </a:effectLst>
              </a:rPr>
              <a:t>بله!</a:t>
            </a:r>
            <a:endParaRPr lang="en-US" sz="6000" b="1" i="1" dirty="0">
              <a:effectLst>
                <a:outerShdw blurRad="38100" dist="38100" dir="2700000" algn="tl">
                  <a:srgbClr val="FFFFFF"/>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288" fill="hold" grpId="0" nodeType="afterEffect">
                                  <p:stCondLst>
                                    <p:cond delay="4000"/>
                                  </p:stCondLst>
                                  <p:childTnLst>
                                    <p:set>
                                      <p:cBhvr>
                                        <p:cTn id="6" dur="1" fill="hold">
                                          <p:stCondLst>
                                            <p:cond delay="0"/>
                                          </p:stCondLst>
                                        </p:cTn>
                                        <p:tgtEl>
                                          <p:spTgt spid="82948"/>
                                        </p:tgtEl>
                                        <p:attrNameLst>
                                          <p:attrName>style.visibility</p:attrName>
                                        </p:attrNameLst>
                                      </p:cBhvr>
                                      <p:to>
                                        <p:strVal val="visible"/>
                                      </p:to>
                                    </p:set>
                                    <p:anim calcmode="lin" valueType="num">
                                      <p:cBhvr>
                                        <p:cTn id="7" dur="500" fill="hold"/>
                                        <p:tgtEl>
                                          <p:spTgt spid="82948"/>
                                        </p:tgtEl>
                                        <p:attrNameLst>
                                          <p:attrName>ppt_w</p:attrName>
                                        </p:attrNameLst>
                                      </p:cBhvr>
                                      <p:tavLst>
                                        <p:tav tm="0">
                                          <p:val>
                                            <p:strVal val="4/3*#ppt_w"/>
                                          </p:val>
                                        </p:tav>
                                        <p:tav tm="100000">
                                          <p:val>
                                            <p:strVal val="#ppt_w"/>
                                          </p:val>
                                        </p:tav>
                                      </p:tavLst>
                                    </p:anim>
                                    <p:anim calcmode="lin" valueType="num">
                                      <p:cBhvr>
                                        <p:cTn id="8" dur="500" fill="hold"/>
                                        <p:tgtEl>
                                          <p:spTgt spid="82948"/>
                                        </p:tgtEl>
                                        <p:attrNameLst>
                                          <p:attrName>ppt_h</p:attrName>
                                        </p:attrNameLst>
                                      </p:cBhvr>
                                      <p:tavLst>
                                        <p:tav tm="0">
                                          <p:val>
                                            <p:strVal val="4/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8"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normAutofit/>
          </a:bodyPr>
          <a:lstStyle/>
          <a:p>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t>مطالعه درس 3: سوالها</a:t>
            </a:r>
            <a:endParaRPr lang="en-GB" dirty="0"/>
          </a:p>
        </p:txBody>
      </p:sp>
      <p:sp>
        <p:nvSpPr>
          <p:cNvPr id="3" name="Content Placeholder 2"/>
          <p:cNvSpPr>
            <a:spLocks noGrp="1"/>
          </p:cNvSpPr>
          <p:nvPr>
            <p:ph sz="half" idx="1"/>
          </p:nvPr>
        </p:nvSpPr>
        <p:spPr/>
        <p:txBody>
          <a:bodyPr>
            <a:normAutofit fontScale="62500" lnSpcReduction="20000"/>
          </a:bodyPr>
          <a:lstStyle/>
          <a:p>
            <a:pPr lvl="0" algn="r" rtl="1"/>
            <a:r>
              <a:rPr lang="fa-IR" dirty="0"/>
              <a:t>1. کدام یک از وعده های خداوند است پیش بینی مبارزه ای مداوم بین گناه و صالحان؟</a:t>
            </a:r>
          </a:p>
          <a:p>
            <a:pPr lvl="0" algn="r" rtl="1"/>
            <a:r>
              <a:rPr lang="fa-IR" dirty="0"/>
              <a:t>وعده به نوح</a:t>
            </a:r>
          </a:p>
          <a:p>
            <a:pPr lvl="0" algn="r" rtl="1"/>
            <a:r>
              <a:rPr lang="fa-IR" dirty="0"/>
              <a:t>وعده در باغ عدن</a:t>
            </a:r>
          </a:p>
          <a:p>
            <a:pPr lvl="0" algn="r" rtl="1"/>
            <a:r>
              <a:rPr lang="fa-IR" dirty="0"/>
              <a:t>وعده دیوید</a:t>
            </a:r>
          </a:p>
          <a:p>
            <a:pPr lvl="0" algn="r" rtl="1"/>
            <a:r>
              <a:rPr lang="fa-IR" dirty="0"/>
              <a:t>وعده به ابراهیم</a:t>
            </a:r>
          </a:p>
          <a:p>
            <a:pPr lvl="0" algn="r" rtl="1"/>
            <a:r>
              <a:rPr lang="fa-IR" dirty="0"/>
              <a:t>2. کدام یک از عبارات زیر درست است در مورد وعده در باغ عدن؟</a:t>
            </a:r>
          </a:p>
          <a:p>
            <a:pPr lvl="0" algn="r" rtl="1"/>
            <a:r>
              <a:rPr lang="fa-IR" dirty="0"/>
              <a:t>بذر مار لوسیفر است</a:t>
            </a:r>
          </a:p>
          <a:p>
            <a:pPr lvl="0" algn="r" rtl="1"/>
            <a:r>
              <a:rPr lang="fa-IR" dirty="0"/>
              <a:t>مسیح و صالحان دانه زن هستند</a:t>
            </a:r>
          </a:p>
          <a:p>
            <a:pPr lvl="0" algn="r" rtl="1"/>
            <a:r>
              <a:rPr lang="fa-IR" dirty="0"/>
              <a:t>بذر مار به طور موقت توسط مسیح زخمی شد</a:t>
            </a:r>
          </a:p>
          <a:p>
            <a:pPr lvl="0" algn="r" rtl="1"/>
            <a:r>
              <a:rPr lang="fa-IR" dirty="0"/>
              <a:t>دانه زن با مرگ مسیح ضرب دیده شد.</a:t>
            </a:r>
          </a:p>
          <a:p>
            <a:pPr lvl="0" algn="r" rtl="1"/>
            <a:r>
              <a:rPr lang="fa-IR" dirty="0"/>
              <a:t>3. به کجا می خواهد دانه ابراهیم برای همیشه زندگی می کنند؟</a:t>
            </a:r>
          </a:p>
          <a:p>
            <a:pPr lvl="0" algn="r" rtl="1"/>
            <a:r>
              <a:rPr lang="fa-IR" dirty="0"/>
              <a:t>در بهشت</a:t>
            </a:r>
          </a:p>
          <a:p>
            <a:pPr lvl="0" algn="r" rtl="1"/>
            <a:r>
              <a:rPr lang="fa-IR" dirty="0"/>
              <a:t>در شهرستان اورشلیم</a:t>
            </a:r>
          </a:p>
          <a:p>
            <a:pPr lvl="0" algn="r" rtl="1"/>
            <a:r>
              <a:rPr lang="fa-IR" dirty="0"/>
              <a:t>بر روی زمین</a:t>
            </a:r>
          </a:p>
          <a:p>
            <a:pPr lvl="0" algn="r" rtl="1"/>
            <a:r>
              <a:rPr lang="fa-IR" dirty="0"/>
              <a:t>برخی در بهشت و برخی روی زمین است.</a:t>
            </a:r>
            <a:endParaRPr lang="en-GB" dirty="0" smtClean="0"/>
          </a:p>
          <a:p>
            <a:endParaRPr lang="en-GB" dirty="0"/>
          </a:p>
        </p:txBody>
      </p:sp>
      <p:sp>
        <p:nvSpPr>
          <p:cNvPr id="4" name="Content Placeholder 3"/>
          <p:cNvSpPr>
            <a:spLocks noGrp="1"/>
          </p:cNvSpPr>
          <p:nvPr>
            <p:ph sz="half" idx="2"/>
          </p:nvPr>
        </p:nvSpPr>
        <p:spPr/>
        <p:txBody>
          <a:bodyPr>
            <a:normAutofit fontScale="62500" lnSpcReduction="20000"/>
          </a:bodyPr>
          <a:lstStyle/>
          <a:p>
            <a:pPr lvl="0" algn="r" rtl="1">
              <a:buNone/>
            </a:pPr>
            <a:r>
              <a:rPr lang="fa-IR" dirty="0"/>
              <a:t>4. کدام یک از موارد زیر را برای دیوید وعده داده شده بود؟</a:t>
            </a:r>
          </a:p>
          <a:p>
            <a:pPr lvl="0" algn="r" rtl="1">
              <a:buNone/>
            </a:pPr>
            <a:r>
              <a:rPr lang="fa-IR" dirty="0"/>
              <a:t>که نسل بزرگ خود را برای همیشه سلطنت</a:t>
            </a:r>
          </a:p>
          <a:p>
            <a:pPr lvl="0" algn="r" rtl="1">
              <a:buNone/>
            </a:pPr>
            <a:r>
              <a:rPr lang="fa-IR" dirty="0"/>
              <a:t>که بذر خود را پادشاهی را در بهشت دارند</a:t>
            </a:r>
          </a:p>
          <a:p>
            <a:pPr lvl="0" algn="r" rtl="1">
              <a:buNone/>
            </a:pPr>
            <a:r>
              <a:rPr lang="fa-IR" dirty="0"/>
              <a:t>که دانه خواهد بود پسر خدا</a:t>
            </a:r>
          </a:p>
          <a:p>
            <a:pPr lvl="0" algn="r" rtl="1">
              <a:buNone/>
            </a:pPr>
            <a:r>
              <a:rPr lang="fa-IR" dirty="0"/>
              <a:t>که دانه اش، عیسی مسیح، که در بهشت بر روی زمین قبل از تولد زندگی می کنند.</a:t>
            </a:r>
          </a:p>
          <a:p>
            <a:pPr lvl="0" algn="r" rtl="1">
              <a:buNone/>
            </a:pPr>
            <a:r>
              <a:rPr lang="fa-IR" dirty="0"/>
              <a:t>5. چگونه می توانیم تبدیل به دانه ابراهیم؟</a:t>
            </a:r>
          </a:p>
          <a:p>
            <a:pPr lvl="0" algn="r" rtl="1">
              <a:buNone/>
            </a:pPr>
            <a:r>
              <a:rPr lang="fa-IR" dirty="0"/>
              <a:t>______________________________________________________________</a:t>
            </a:r>
          </a:p>
          <a:p>
            <a:pPr lvl="0" algn="r" rtl="1">
              <a:buNone/>
            </a:pPr>
            <a:r>
              <a:rPr lang="fa-IR" dirty="0"/>
              <a:t>6. آیا زمین تا کنون نابود شود؟</a:t>
            </a:r>
          </a:p>
          <a:p>
            <a:pPr lvl="0" algn="r" rtl="1">
              <a:buNone/>
            </a:pPr>
            <a:r>
              <a:rPr lang="fa-IR" dirty="0"/>
              <a:t>7. چگونه می توانم وعده های خداوند است پاسخ شما به سوال 6 ثابت می کند؟</a:t>
            </a:r>
          </a:p>
          <a:p>
            <a:pPr lvl="0" algn="r" rtl="1">
              <a:buNone/>
            </a:pPr>
            <a:r>
              <a:rPr lang="fa-IR" dirty="0"/>
              <a:t>______________________________________________________________</a:t>
            </a:r>
          </a:p>
          <a:p>
            <a:pPr lvl="0" algn="r" rtl="1">
              <a:buNone/>
            </a:pPr>
            <a:r>
              <a:rPr lang="fa-IR" dirty="0"/>
              <a:t>8. توضیح دهید که وعده در باغ عدن در پیدایش 03:15</a:t>
            </a:r>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068960"/>
            <a:ext cx="8229600" cy="1143000"/>
          </a:xfrm>
        </p:spPr>
        <p:txBody>
          <a:bodyPr>
            <a:normAutofit fontScale="90000"/>
          </a:bodyPr>
          <a:lstStyle/>
          <a:p>
            <a:pPr algn="ctr" rtl="1"/>
            <a:r>
              <a:rPr lang="fa-IR" sz="8900" dirty="0" smtClean="0"/>
              <a:t>3-2 عهد هایی در بهشت</a:t>
            </a:r>
            <a:r>
              <a:rPr lang="en-GB" dirty="0"/>
              <a:t/>
            </a:r>
            <a:br>
              <a:rPr lang="en-GB" dirty="0"/>
            </a:br>
            <a:endParaRPr lang="en-GB" dirty="0"/>
          </a:p>
        </p:txBody>
      </p:sp>
      <p:sp>
        <p:nvSpPr>
          <p:cNvPr id="3" name="Content Placeholder 2"/>
          <p:cNvSpPr>
            <a:spLocks noGrp="1"/>
          </p:cNvSpPr>
          <p:nvPr>
            <p:ph idx="1"/>
          </p:nvPr>
        </p:nvSpPr>
        <p:spPr/>
        <p:txBody>
          <a:bodyPr/>
          <a:lstStyle/>
          <a:p>
            <a:r>
              <a:rPr lang="fa-IR" dirty="0" smtClean="0">
                <a:solidFill>
                  <a:schemeClr val="bg1"/>
                </a:solidFill>
              </a:rPr>
              <a:t>.</a:t>
            </a:r>
            <a:endParaRPr lang="en-GB"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solidFill>
                  <a:schemeClr val="bg1"/>
                </a:solidFill>
              </a:rPr>
              <a:t>.</a:t>
            </a:r>
            <a:endParaRPr lang="en-GB" dirty="0">
              <a:solidFill>
                <a:schemeClr val="bg1"/>
              </a:solidFill>
            </a:endParaRPr>
          </a:p>
        </p:txBody>
      </p:sp>
      <p:sp>
        <p:nvSpPr>
          <p:cNvPr id="3" name="Content Placeholder 2"/>
          <p:cNvSpPr>
            <a:spLocks noGrp="1"/>
          </p:cNvSpPr>
          <p:nvPr>
            <p:ph idx="1"/>
          </p:nvPr>
        </p:nvSpPr>
        <p:spPr/>
        <p:txBody>
          <a:bodyPr>
            <a:normAutofit/>
          </a:bodyPr>
          <a:lstStyle/>
          <a:p>
            <a:pPr algn="r" rtl="1"/>
            <a:r>
              <a:rPr lang="fa-IR" sz="3200" dirty="0" smtClean="0"/>
              <a:t>من خواهم تحمیل کنم خشونت (دشمنی ، ضدیت ) میا ن شما و زن،و میان همه شما نسلها و تو (ویژه خاص، شخص برجسته ) نسلها ؛ این (زنها نسلها) چنانکه کوبید به سر تو ، و تو چنانکه می کوبی به پاهایش.(</a:t>
            </a:r>
            <a:r>
              <a:rPr lang="en-US" sz="3200" dirty="0" smtClean="0"/>
              <a:t>gal 3:15</a:t>
            </a:r>
            <a:r>
              <a:rPr lang="fa-IR" sz="3200" dirty="0" smtClean="0"/>
              <a:t>)</a:t>
            </a:r>
            <a:endParaRPr lang="en-GB"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29600" cy="1143000"/>
          </a:xfrm>
        </p:spPr>
        <p:txBody>
          <a:bodyPr>
            <a:normAutofit/>
          </a:bodyPr>
          <a:lstStyle/>
          <a:p>
            <a:pPr algn="r" rtl="1"/>
            <a:r>
              <a:rPr lang="fa-IR" dirty="0" smtClean="0"/>
              <a:t>نسلی از زن=عیسی در آنجا او</a:t>
            </a:r>
            <a:endParaRPr lang="en-GB" dirty="0"/>
          </a:p>
        </p:txBody>
      </p:sp>
      <p:sp>
        <p:nvSpPr>
          <p:cNvPr id="3" name="Content Placeholder 2"/>
          <p:cNvSpPr>
            <a:spLocks noGrp="1"/>
          </p:cNvSpPr>
          <p:nvPr>
            <p:ph idx="1"/>
          </p:nvPr>
        </p:nvSpPr>
        <p:spPr>
          <a:xfrm>
            <a:off x="395536" y="2708920"/>
            <a:ext cx="8229600" cy="4389120"/>
          </a:xfrm>
        </p:spPr>
        <p:txBody>
          <a:bodyPr/>
          <a:lstStyle/>
          <a:p>
            <a:pPr algn="r" rtl="1"/>
            <a:r>
              <a:rPr lang="fa-IR" dirty="0" smtClean="0"/>
              <a:t>ابراهیم به طور ویژه ای نسلهایش بودند از مسیح (</a:t>
            </a:r>
            <a:r>
              <a:rPr lang="en-US" dirty="0" smtClean="0"/>
              <a:t>gal :3-16</a:t>
            </a:r>
            <a:r>
              <a:rPr lang="fa-IR" dirty="0" smtClean="0"/>
              <a:t>) </a:t>
            </a:r>
          </a:p>
          <a:p>
            <a:pPr algn="r" rtl="1"/>
            <a:r>
              <a:rPr lang="fa-IR" dirty="0" smtClean="0"/>
              <a:t>تولد از یک زن (</a:t>
            </a:r>
            <a:r>
              <a:rPr lang="en-US" dirty="0" smtClean="0"/>
              <a:t>gal 4:4</a:t>
            </a:r>
            <a:r>
              <a:rPr lang="fa-IR" dirty="0" smtClean="0"/>
              <a:t>)</a:t>
            </a:r>
          </a:p>
          <a:p>
            <a:pPr algn="r" rtl="1"/>
            <a:r>
              <a:rPr lang="fa-IR" dirty="0" smtClean="0"/>
              <a:t>اگر ما هستیم بواسطه مسیح تعمید شدیم، آنجا چنانکه مت هستیم « از نسل او « (</a:t>
            </a:r>
            <a:r>
              <a:rPr lang="en-US" dirty="0" smtClean="0"/>
              <a:t>gal 3:27</a:t>
            </a:r>
            <a:r>
              <a:rPr lang="fa-IR" dirty="0" smtClean="0"/>
              <a:t>)</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نسلهایی از ماز</a:t>
            </a:r>
            <a:endParaRPr lang="en-GB" dirty="0"/>
          </a:p>
        </p:txBody>
      </p:sp>
      <p:sp>
        <p:nvSpPr>
          <p:cNvPr id="3" name="Content Placeholder 2"/>
          <p:cNvSpPr>
            <a:spLocks noGrp="1"/>
          </p:cNvSpPr>
          <p:nvPr>
            <p:ph idx="1"/>
          </p:nvPr>
        </p:nvSpPr>
        <p:spPr/>
        <p:txBody>
          <a:bodyPr/>
          <a:lstStyle/>
          <a:p>
            <a:pPr algn="r" rtl="1"/>
            <a:r>
              <a:rPr lang="fa-IR" dirty="0" smtClean="0"/>
              <a:t>آنجا یا اینجا هر یک بودند فامیلی که شباهتهایی از مار داشتند</a:t>
            </a:r>
          </a:p>
          <a:p>
            <a:pPr algn="r" rtl="1"/>
            <a:r>
              <a:rPr lang="fa-IR" dirty="0" smtClean="0"/>
              <a:t>تحریفی از گفته های خداوند</a:t>
            </a:r>
          </a:p>
          <a:p>
            <a:pPr algn="r" rtl="1"/>
            <a:r>
              <a:rPr lang="fa-IR" dirty="0" smtClean="0"/>
              <a:t>دروغگویی</a:t>
            </a:r>
          </a:p>
          <a:p>
            <a:pPr algn="r" rtl="1"/>
            <a:r>
              <a:rPr lang="fa-IR" dirty="0" smtClean="0"/>
              <a:t>هدایت دیگران به درون گناه</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مار اساسی</a:t>
            </a:r>
            <a:endParaRPr lang="en-GB" dirty="0"/>
          </a:p>
        </p:txBody>
      </p:sp>
      <p:pic>
        <p:nvPicPr>
          <p:cNvPr id="4" name="Content Placeholder 3" descr="satan_search.jpg"/>
          <p:cNvPicPr>
            <a:picLocks noGrp="1" noChangeAspect="1"/>
          </p:cNvPicPr>
          <p:nvPr>
            <p:ph idx="1"/>
          </p:nvPr>
        </p:nvPicPr>
        <p:blipFill>
          <a:blip r:embed="rId2" cstate="print"/>
          <a:stretch>
            <a:fillRect/>
          </a:stretch>
        </p:blipFill>
        <p:spPr>
          <a:xfrm>
            <a:off x="3124200" y="2002631"/>
            <a:ext cx="2895600" cy="4254500"/>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2765</TotalTime>
  <Words>3049</Words>
  <Application>Microsoft Office PowerPoint</Application>
  <PresentationFormat>On-screen Show (4:3)</PresentationFormat>
  <Paragraphs>147</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Flow</vt:lpstr>
      <vt:lpstr>مبانی انجیل مطالعه درس 3: وعده هایی از خداوند  </vt:lpstr>
      <vt:lpstr>www.biblebasicsonline.com www.carelinks.net Email: info@carelinks.net </vt:lpstr>
      <vt:lpstr>3-1 معرفی </vt:lpstr>
      <vt:lpstr>.</vt:lpstr>
      <vt:lpstr>3-2 عهد هایی در بهشت </vt:lpstr>
      <vt:lpstr>.</vt:lpstr>
      <vt:lpstr>نسلی از زن=عیسی در آنجا او</vt:lpstr>
      <vt:lpstr>نسلهایی از ماز</vt:lpstr>
      <vt:lpstr>مار اساسی</vt:lpstr>
      <vt:lpstr>ناسازگاری</vt:lpstr>
      <vt:lpstr>.</vt:lpstr>
      <vt:lpstr>درگیری بر روی صلیب</vt:lpstr>
      <vt:lpstr>کشمکشهای امروزی</vt:lpstr>
      <vt:lpstr>3-3 وعده هایی که به نوح داده شد</vt:lpstr>
      <vt:lpstr>.</vt:lpstr>
      <vt:lpstr>زمین دیگر نخواهد ویران گردد </vt:lpstr>
      <vt:lpstr>3.4- وعده هایی به خداوند به ابراهیم  </vt:lpstr>
      <vt:lpstr>PowerPoint Presentation</vt:lpstr>
      <vt:lpstr>.</vt:lpstr>
      <vt:lpstr>PowerPoint Presentation</vt:lpstr>
      <vt:lpstr>PowerPoint Presentation</vt:lpstr>
      <vt:lpstr>عهد هایی از زمین</vt:lpstr>
      <vt:lpstr>PowerPoint Presentation</vt:lpstr>
      <vt:lpstr>ابراهیم نتوانست دریافت کند وعد ها را بر روی زمین </vt:lpstr>
      <vt:lpstr>PowerPoint Presentation</vt:lpstr>
      <vt:lpstr>PowerPoint Presentation</vt:lpstr>
      <vt:lpstr>نسل ها </vt:lpstr>
      <vt:lpstr>نسلس ویژه که مسیح بود </vt:lpstr>
      <vt:lpstr>تبدیل شدن از نسلها  </vt:lpstr>
      <vt:lpstr>و در ادامه انجیل</vt:lpstr>
      <vt:lpstr>3-4- وعده هایی به داوود</vt:lpstr>
      <vt:lpstr>2 ساموئل 7</vt:lpstr>
      <vt:lpstr>و مسیح است پسر خاصی از داوود</vt:lpstr>
      <vt:lpstr>تولد عیسی مسیح از باکره</vt:lpstr>
      <vt:lpstr>خانه ای که ساخته شد توسط مسیح</vt:lpstr>
      <vt:lpstr>نشست بر روی تخت داوود </vt:lpstr>
      <vt:lpstr>پادشاهی</vt:lpstr>
      <vt:lpstr>فکر اشتباه</vt:lpstr>
      <vt:lpstr>PowerPoint Presentation</vt:lpstr>
      <vt:lpstr>آیا آن را به شما ارائه می گردد؟</vt:lpstr>
      <vt:lpstr>www.biblebasicsonline.com www.carelinks.net Email: info@carelinks.net </vt:lpstr>
      <vt:lpstr>مطالعه درس 3: سوالها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Dr. Roxana</cp:lastModifiedBy>
  <cp:revision>86</cp:revision>
  <dcterms:created xsi:type="dcterms:W3CDTF">2012-04-15T06:33:01Z</dcterms:created>
  <dcterms:modified xsi:type="dcterms:W3CDTF">2015-06-20T13:48:43Z</dcterms:modified>
</cp:coreProperties>
</file>